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6" r:id="rId15"/>
    <p:sldId id="277" r:id="rId16"/>
    <p:sldId id="278" r:id="rId17"/>
    <p:sldId id="279" r:id="rId18"/>
    <p:sldId id="280" r:id="rId19"/>
    <p:sldId id="281" r:id="rId20"/>
    <p:sldId id="269" r:id="rId21"/>
    <p:sldId id="270" r:id="rId22"/>
    <p:sldId id="271" r:id="rId23"/>
    <p:sldId id="272" r:id="rId24"/>
    <p:sldId id="273" r:id="rId25"/>
    <p:sldId id="274" r:id="rId26"/>
  </p:sldIdLst>
  <p:sldSz cx="18288000" cy="10287000"/>
  <p:notesSz cx="6858000" cy="9144000"/>
  <p:embeddedFontLst>
    <p:embeddedFont>
      <p:font typeface="Aileron" pitchFamily="2" charset="77"/>
      <p:regular r:id="rId28"/>
    </p:embeddedFont>
    <p:embeddedFont>
      <p:font typeface="Aileron Bold" pitchFamily="2" charset="77"/>
      <p:regular r:id="rId29"/>
      <p:bold r:id="rId30"/>
    </p:embeddedFont>
    <p:embeddedFont>
      <p:font typeface="Knewave" panose="02000806000000020004" pitchFamily="2" charset="77"/>
      <p:regular r:id="rId31"/>
    </p:embeddedFont>
    <p:embeddedFont>
      <p:font typeface="League Spartan" pitchFamily="2" charset="77"/>
      <p:regular r:id="rId32"/>
      <p:bold r:id="rId33"/>
    </p:embeddedFont>
    <p:embeddedFont>
      <p:font typeface="Open Sans" panose="020B0606030504020204" pitchFamily="34" charset="0"/>
      <p:regular r:id="rId34"/>
      <p:bold r:id="rId35"/>
      <p:italic r:id="rId36"/>
      <p:boldItalic r:id="rId37"/>
    </p:embeddedFont>
    <p:embeddedFont>
      <p:font typeface="Open Sans Bold" panose="020B0806030504020204" pitchFamily="34" charset="0"/>
      <p:regular r:id="rId38"/>
      <p:bold r:id="rId39"/>
    </p:embeddedFont>
    <p:embeddedFont>
      <p:font typeface="Open Sauce" pitchFamily="2" charset="77"/>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78" d="100"/>
          <a:sy n="78"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Introduction to Music Concepts: The interactive nature of the turntable introduces kids to fundamental music concepts such as notes, scales, and melodies. Through hands-on play, they can start understanding the relationship between different notes and how they come together to create music.</a:t>
            </a:r>
          </a:p>
          <a:p>
            <a:endParaRPr lang="en-US"/>
          </a:p>
          <a:p>
            <a:r>
              <a:rPr lang="en-US"/>
              <a:t>Sensorimotor Skills: Placing blocks of varying heights on the spinning disc requires fine motor skills and hand-eye coordination. This aspect of the project helps develop and refine the sensorimotor skills of children in the targeted age group.</a:t>
            </a:r>
          </a:p>
          <a:p>
            <a:endParaRPr lang="en-US"/>
          </a:p>
          <a:p>
            <a:r>
              <a:rPr lang="en-US"/>
              <a:t>Auditory Discrimination: The project encourages auditory discrimination as children listen to the different musical notes produced by the speaker. They learn to distinguish between high and low pitches, recognizing the variations in sound corresponding to the different block heights.</a:t>
            </a:r>
          </a:p>
          <a:p>
            <a:endParaRPr lang="en-US"/>
          </a:p>
          <a:p>
            <a:r>
              <a:rPr lang="en-US"/>
              <a:t>Cognitive Development: Engaging with the "Spin Master:3D" involves cognitive processes such as problem-solving and pattern recognition. Children learn to associate specific heights with particular musical notes, enhancing their cognitive development.</a:t>
            </a:r>
          </a:p>
          <a:p>
            <a:endParaRPr lang="en-US"/>
          </a:p>
          <a:p>
            <a:r>
              <a:rPr lang="en-US"/>
              <a:t>Creativity and Expression: The turntable provides a platform for creative expression. Kids can experiment with arranging blocks to create their own unique tunes, fostering creativity and a sense of accomplishment.</a:t>
            </a:r>
          </a:p>
          <a:p>
            <a:endParaRPr lang="en-US"/>
          </a:p>
          <a:p>
            <a:r>
              <a:rPr lang="en-US"/>
              <a:t>Educational Play: The project promotes learning through play, making the educational experience enjoyable and interactive. Kids can explore the world of music in a fun and non-intimidating way, cultivating a positive attitude towards learning.</a:t>
            </a:r>
          </a:p>
          <a:p>
            <a:endParaRPr lang="en-US"/>
          </a:p>
          <a:p>
            <a:r>
              <a:rPr lang="en-US"/>
              <a:t>Introduction to Technology: The incorporation of Arduino microcontroller and sensors introduces basic concepts of technology and electronics. While playing with the turntable, children are exposed to simple programming principles and the idea of cause-and-effect relationships.</a:t>
            </a:r>
          </a:p>
          <a:p>
            <a:endParaRPr lang="en-US"/>
          </a:p>
          <a:p>
            <a:r>
              <a:rPr lang="en-US"/>
              <a:t>Multisensory Learning: The combination of visual feedback (RGB lights), auditory feedback (musical notes), and tactile engagement (placing blocks) creates a multisensory learning experience. This approach enhances memory retention and overall understanding.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rot="-561043">
            <a:off x="5343378" y="965129"/>
            <a:ext cx="3703899" cy="1493508"/>
          </a:xfrm>
          <a:custGeom>
            <a:avLst/>
            <a:gdLst/>
            <a:ahLst/>
            <a:cxnLst/>
            <a:rect l="l" t="t" r="r" b="b"/>
            <a:pathLst>
              <a:path w="3703899" h="1493508">
                <a:moveTo>
                  <a:pt x="0" y="0"/>
                </a:moveTo>
                <a:lnTo>
                  <a:pt x="3703900" y="0"/>
                </a:lnTo>
                <a:lnTo>
                  <a:pt x="3703900" y="1493508"/>
                </a:lnTo>
                <a:lnTo>
                  <a:pt x="0" y="1493508"/>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txBody>
          <a:bodyPr/>
          <a:lstStyle/>
          <a:p>
            <a:endParaRPr lang="en-IN"/>
          </a:p>
        </p:txBody>
      </p:sp>
      <p:sp>
        <p:nvSpPr>
          <p:cNvPr id="3" name="Freeform 3"/>
          <p:cNvSpPr/>
          <p:nvPr/>
        </p:nvSpPr>
        <p:spPr>
          <a:xfrm rot="2001851">
            <a:off x="1062212" y="6334782"/>
            <a:ext cx="2227834" cy="1621147"/>
          </a:xfrm>
          <a:custGeom>
            <a:avLst/>
            <a:gdLst/>
            <a:ahLst/>
            <a:cxnLst/>
            <a:rect l="l" t="t" r="r" b="b"/>
            <a:pathLst>
              <a:path w="2227834" h="1621147">
                <a:moveTo>
                  <a:pt x="0" y="0"/>
                </a:moveTo>
                <a:lnTo>
                  <a:pt x="2227834" y="0"/>
                </a:lnTo>
                <a:lnTo>
                  <a:pt x="2227834" y="1621147"/>
                </a:lnTo>
                <a:lnTo>
                  <a:pt x="0" y="1621147"/>
                </a:lnTo>
                <a:lnTo>
                  <a:pt x="0" y="0"/>
                </a:lnTo>
                <a:close/>
              </a:path>
            </a:pathLst>
          </a:custGeom>
          <a:blipFill>
            <a:blip r:embed="rId4">
              <a:extLst>
                <a:ext uri="{96DAC541-7B7A-43D3-8B79-37D633B846F1}">
                  <asvg:svgBlip xmlns:asvg="http://schemas.microsoft.com/office/drawing/2016/SVG/main" r:embed="rId5"/>
                </a:ext>
              </a:extLst>
            </a:blip>
            <a:stretch>
              <a:fillRect l="-81" r="-81"/>
            </a:stretch>
          </a:blipFill>
        </p:spPr>
        <p:txBody>
          <a:bodyPr/>
          <a:lstStyle/>
          <a:p>
            <a:endParaRPr lang="en-IN"/>
          </a:p>
        </p:txBody>
      </p:sp>
      <p:sp>
        <p:nvSpPr>
          <p:cNvPr id="4" name="Freeform 4"/>
          <p:cNvSpPr/>
          <p:nvPr/>
        </p:nvSpPr>
        <p:spPr>
          <a:xfrm rot="-1958137">
            <a:off x="10378983" y="7451329"/>
            <a:ext cx="2346848" cy="1734627"/>
          </a:xfrm>
          <a:custGeom>
            <a:avLst/>
            <a:gdLst/>
            <a:ahLst/>
            <a:cxnLst/>
            <a:rect l="l" t="t" r="r" b="b"/>
            <a:pathLst>
              <a:path w="2346848" h="1734627">
                <a:moveTo>
                  <a:pt x="0" y="0"/>
                </a:moveTo>
                <a:lnTo>
                  <a:pt x="2346848" y="0"/>
                </a:lnTo>
                <a:lnTo>
                  <a:pt x="2346848" y="1734627"/>
                </a:lnTo>
                <a:lnTo>
                  <a:pt x="0" y="1734627"/>
                </a:lnTo>
                <a:lnTo>
                  <a:pt x="0" y="0"/>
                </a:lnTo>
                <a:close/>
              </a:path>
            </a:pathLst>
          </a:custGeom>
          <a:blipFill>
            <a:blip r:embed="rId6">
              <a:extLst>
                <a:ext uri="{96DAC541-7B7A-43D3-8B79-37D633B846F1}">
                  <asvg:svgBlip xmlns:asvg="http://schemas.microsoft.com/office/drawing/2016/SVG/main" r:embed="rId7"/>
                </a:ext>
              </a:extLst>
            </a:blip>
            <a:stretch>
              <a:fillRect t="-12" b="-12"/>
            </a:stretch>
          </a:blipFill>
        </p:spPr>
        <p:txBody>
          <a:bodyPr/>
          <a:lstStyle/>
          <a:p>
            <a:endParaRPr lang="en-IN"/>
          </a:p>
        </p:txBody>
      </p:sp>
      <p:sp>
        <p:nvSpPr>
          <p:cNvPr id="5" name="Freeform 5"/>
          <p:cNvSpPr/>
          <p:nvPr/>
        </p:nvSpPr>
        <p:spPr>
          <a:xfrm>
            <a:off x="13232247" y="4967662"/>
            <a:ext cx="3443440" cy="2272943"/>
          </a:xfrm>
          <a:custGeom>
            <a:avLst/>
            <a:gdLst/>
            <a:ahLst/>
            <a:cxnLst/>
            <a:rect l="l" t="t" r="r" b="b"/>
            <a:pathLst>
              <a:path w="3443440" h="2272943">
                <a:moveTo>
                  <a:pt x="0" y="0"/>
                </a:moveTo>
                <a:lnTo>
                  <a:pt x="3443441" y="0"/>
                </a:lnTo>
                <a:lnTo>
                  <a:pt x="3443441" y="2272943"/>
                </a:lnTo>
                <a:lnTo>
                  <a:pt x="0" y="2272943"/>
                </a:lnTo>
                <a:lnTo>
                  <a:pt x="0" y="0"/>
                </a:lnTo>
                <a:close/>
              </a:path>
            </a:pathLst>
          </a:custGeom>
          <a:blipFill>
            <a:blip r:embed="rId8">
              <a:extLst>
                <a:ext uri="{96DAC541-7B7A-43D3-8B79-37D633B846F1}">
                  <asvg:svgBlip xmlns:asvg="http://schemas.microsoft.com/office/drawing/2016/SVG/main" r:embed="rId9"/>
                </a:ext>
              </a:extLst>
            </a:blip>
            <a:stretch>
              <a:fillRect t="-13" b="-13"/>
            </a:stretch>
          </a:blipFill>
        </p:spPr>
        <p:txBody>
          <a:bodyPr/>
          <a:lstStyle/>
          <a:p>
            <a:endParaRPr lang="en-IN"/>
          </a:p>
        </p:txBody>
      </p:sp>
      <p:sp>
        <p:nvSpPr>
          <p:cNvPr id="6" name="Freeform 6"/>
          <p:cNvSpPr/>
          <p:nvPr/>
        </p:nvSpPr>
        <p:spPr>
          <a:xfrm rot="403811">
            <a:off x="4347683" y="8122796"/>
            <a:ext cx="2948719" cy="1461195"/>
          </a:xfrm>
          <a:custGeom>
            <a:avLst/>
            <a:gdLst/>
            <a:ahLst/>
            <a:cxnLst/>
            <a:rect l="l" t="t" r="r" b="b"/>
            <a:pathLst>
              <a:path w="2948719" h="1461195">
                <a:moveTo>
                  <a:pt x="0" y="0"/>
                </a:moveTo>
                <a:lnTo>
                  <a:pt x="2948719" y="0"/>
                </a:lnTo>
                <a:lnTo>
                  <a:pt x="2948719" y="1461195"/>
                </a:lnTo>
                <a:lnTo>
                  <a:pt x="0" y="1461195"/>
                </a:lnTo>
                <a:lnTo>
                  <a:pt x="0" y="0"/>
                </a:lnTo>
                <a:close/>
              </a:path>
            </a:pathLst>
          </a:custGeom>
          <a:blipFill>
            <a:blip r:embed="rId10">
              <a:extLst>
                <a:ext uri="{96DAC541-7B7A-43D3-8B79-37D633B846F1}">
                  <asvg:svgBlip xmlns:asvg="http://schemas.microsoft.com/office/drawing/2016/SVG/main" r:embed="rId11"/>
                </a:ext>
              </a:extLst>
            </a:blip>
            <a:stretch>
              <a:fillRect t="-19" b="-19"/>
            </a:stretch>
          </a:blipFill>
        </p:spPr>
        <p:txBody>
          <a:bodyPr/>
          <a:lstStyle/>
          <a:p>
            <a:endParaRPr lang="en-IN"/>
          </a:p>
        </p:txBody>
      </p:sp>
      <p:grpSp>
        <p:nvGrpSpPr>
          <p:cNvPr id="7" name="Group 7"/>
          <p:cNvGrpSpPr>
            <a:grpSpLocks noChangeAspect="1"/>
          </p:cNvGrpSpPr>
          <p:nvPr/>
        </p:nvGrpSpPr>
        <p:grpSpPr>
          <a:xfrm rot="-3192365">
            <a:off x="17308717" y="4996993"/>
            <a:ext cx="338624" cy="293014"/>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9" name="Group 9"/>
          <p:cNvGrpSpPr>
            <a:grpSpLocks noChangeAspect="1"/>
          </p:cNvGrpSpPr>
          <p:nvPr/>
        </p:nvGrpSpPr>
        <p:grpSpPr>
          <a:xfrm rot="2455715">
            <a:off x="1262371" y="8928496"/>
            <a:ext cx="338624" cy="293014"/>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1" name="Group 11"/>
          <p:cNvGrpSpPr>
            <a:grpSpLocks noChangeAspect="1"/>
          </p:cNvGrpSpPr>
          <p:nvPr/>
        </p:nvGrpSpPr>
        <p:grpSpPr>
          <a:xfrm rot="7840905">
            <a:off x="3250790" y="9351728"/>
            <a:ext cx="338624" cy="293014"/>
            <a:chOff x="0" y="0"/>
            <a:chExt cx="6350000" cy="5499100"/>
          </a:xfrm>
        </p:grpSpPr>
        <p:sp>
          <p:nvSpPr>
            <p:cNvPr id="12" name="Freeform 1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3" name="Group 13"/>
          <p:cNvGrpSpPr>
            <a:grpSpLocks noChangeAspect="1"/>
          </p:cNvGrpSpPr>
          <p:nvPr/>
        </p:nvGrpSpPr>
        <p:grpSpPr>
          <a:xfrm rot="7840905">
            <a:off x="10024074" y="9351728"/>
            <a:ext cx="338624" cy="293014"/>
            <a:chOff x="0" y="0"/>
            <a:chExt cx="6350000" cy="5499100"/>
          </a:xfrm>
        </p:grpSpPr>
        <p:sp>
          <p:nvSpPr>
            <p:cNvPr id="14" name="Freeform 1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5" name="Group 15"/>
          <p:cNvGrpSpPr>
            <a:grpSpLocks noChangeAspect="1"/>
          </p:cNvGrpSpPr>
          <p:nvPr/>
        </p:nvGrpSpPr>
        <p:grpSpPr>
          <a:xfrm rot="-10587074">
            <a:off x="8011258" y="9138362"/>
            <a:ext cx="338624" cy="293014"/>
            <a:chOff x="0" y="0"/>
            <a:chExt cx="6350000" cy="5499100"/>
          </a:xfrm>
        </p:grpSpPr>
        <p:sp>
          <p:nvSpPr>
            <p:cNvPr id="16" name="Freeform 1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7" name="Group 17"/>
          <p:cNvGrpSpPr>
            <a:grpSpLocks noChangeAspect="1"/>
          </p:cNvGrpSpPr>
          <p:nvPr/>
        </p:nvGrpSpPr>
        <p:grpSpPr>
          <a:xfrm rot="-10587074">
            <a:off x="14928316" y="6885925"/>
            <a:ext cx="338624" cy="293014"/>
            <a:chOff x="0" y="0"/>
            <a:chExt cx="6350000" cy="5499100"/>
          </a:xfrm>
        </p:grpSpPr>
        <p:sp>
          <p:nvSpPr>
            <p:cNvPr id="18" name="Freeform 1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9" name="Group 19"/>
          <p:cNvGrpSpPr>
            <a:grpSpLocks noChangeAspect="1"/>
          </p:cNvGrpSpPr>
          <p:nvPr/>
        </p:nvGrpSpPr>
        <p:grpSpPr>
          <a:xfrm rot="-5917428">
            <a:off x="13233837" y="7808537"/>
            <a:ext cx="338624" cy="293014"/>
            <a:chOff x="0" y="0"/>
            <a:chExt cx="6350000" cy="5499100"/>
          </a:xfrm>
        </p:grpSpPr>
        <p:sp>
          <p:nvSpPr>
            <p:cNvPr id="20" name="Freeform 2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1" name="Group 21"/>
          <p:cNvGrpSpPr>
            <a:grpSpLocks noChangeAspect="1"/>
          </p:cNvGrpSpPr>
          <p:nvPr/>
        </p:nvGrpSpPr>
        <p:grpSpPr>
          <a:xfrm rot="-5917428">
            <a:off x="16919750" y="8288441"/>
            <a:ext cx="338624" cy="293014"/>
            <a:chOff x="0" y="0"/>
            <a:chExt cx="6350000" cy="5499100"/>
          </a:xfrm>
        </p:grpSpPr>
        <p:sp>
          <p:nvSpPr>
            <p:cNvPr id="22" name="Freeform 2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3" name="Group 23"/>
          <p:cNvGrpSpPr>
            <a:grpSpLocks noChangeAspect="1"/>
          </p:cNvGrpSpPr>
          <p:nvPr/>
        </p:nvGrpSpPr>
        <p:grpSpPr>
          <a:xfrm rot="-5917428">
            <a:off x="14323356" y="9345970"/>
            <a:ext cx="338624" cy="293014"/>
            <a:chOff x="0" y="0"/>
            <a:chExt cx="6350000" cy="5499100"/>
          </a:xfrm>
        </p:grpSpPr>
        <p:sp>
          <p:nvSpPr>
            <p:cNvPr id="24" name="Freeform 2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5" name="Group 25"/>
          <p:cNvGrpSpPr>
            <a:grpSpLocks noChangeAspect="1"/>
          </p:cNvGrpSpPr>
          <p:nvPr/>
        </p:nvGrpSpPr>
        <p:grpSpPr>
          <a:xfrm rot="-5917428">
            <a:off x="14583043" y="2792473"/>
            <a:ext cx="338624" cy="293014"/>
            <a:chOff x="0" y="0"/>
            <a:chExt cx="6350000" cy="5499100"/>
          </a:xfrm>
        </p:grpSpPr>
        <p:sp>
          <p:nvSpPr>
            <p:cNvPr id="26" name="Freeform 2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7" name="Group 27"/>
          <p:cNvGrpSpPr>
            <a:grpSpLocks noChangeAspect="1"/>
          </p:cNvGrpSpPr>
          <p:nvPr/>
        </p:nvGrpSpPr>
        <p:grpSpPr>
          <a:xfrm rot="-9683367">
            <a:off x="13225191" y="1530470"/>
            <a:ext cx="338624" cy="293014"/>
            <a:chOff x="0" y="0"/>
            <a:chExt cx="6350000" cy="5499100"/>
          </a:xfrm>
        </p:grpSpPr>
        <p:sp>
          <p:nvSpPr>
            <p:cNvPr id="28" name="Freeform 2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9" name="Group 29"/>
          <p:cNvGrpSpPr>
            <a:grpSpLocks noChangeAspect="1"/>
          </p:cNvGrpSpPr>
          <p:nvPr/>
        </p:nvGrpSpPr>
        <p:grpSpPr>
          <a:xfrm rot="-5917428">
            <a:off x="15433375" y="619558"/>
            <a:ext cx="338624" cy="293014"/>
            <a:chOff x="0" y="0"/>
            <a:chExt cx="6350000" cy="5499100"/>
          </a:xfrm>
        </p:grpSpPr>
        <p:sp>
          <p:nvSpPr>
            <p:cNvPr id="30" name="Freeform 3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1" name="Group 31"/>
          <p:cNvGrpSpPr>
            <a:grpSpLocks noChangeAspect="1"/>
          </p:cNvGrpSpPr>
          <p:nvPr/>
        </p:nvGrpSpPr>
        <p:grpSpPr>
          <a:xfrm rot="-9683367">
            <a:off x="11691617" y="430192"/>
            <a:ext cx="338624" cy="293014"/>
            <a:chOff x="0" y="0"/>
            <a:chExt cx="6350000" cy="5499100"/>
          </a:xfrm>
        </p:grpSpPr>
        <p:sp>
          <p:nvSpPr>
            <p:cNvPr id="32" name="Freeform 3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3" name="Group 33"/>
          <p:cNvGrpSpPr>
            <a:grpSpLocks noChangeAspect="1"/>
          </p:cNvGrpSpPr>
          <p:nvPr/>
        </p:nvGrpSpPr>
        <p:grpSpPr>
          <a:xfrm rot="-9683367">
            <a:off x="9589229" y="1285710"/>
            <a:ext cx="338624" cy="293014"/>
            <a:chOff x="0" y="0"/>
            <a:chExt cx="6350000" cy="5499100"/>
          </a:xfrm>
        </p:grpSpPr>
        <p:sp>
          <p:nvSpPr>
            <p:cNvPr id="34" name="Freeform 3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5" name="Group 35"/>
          <p:cNvGrpSpPr>
            <a:grpSpLocks noChangeAspect="1"/>
          </p:cNvGrpSpPr>
          <p:nvPr/>
        </p:nvGrpSpPr>
        <p:grpSpPr>
          <a:xfrm rot="-9683367">
            <a:off x="4605115" y="713809"/>
            <a:ext cx="338624" cy="293014"/>
            <a:chOff x="0" y="0"/>
            <a:chExt cx="6350000" cy="5499100"/>
          </a:xfrm>
        </p:grpSpPr>
        <p:sp>
          <p:nvSpPr>
            <p:cNvPr id="36" name="Freeform 3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7" name="Group 37"/>
          <p:cNvGrpSpPr>
            <a:grpSpLocks noChangeAspect="1"/>
          </p:cNvGrpSpPr>
          <p:nvPr/>
        </p:nvGrpSpPr>
        <p:grpSpPr>
          <a:xfrm rot="-6121453">
            <a:off x="3244804" y="2082187"/>
            <a:ext cx="338624" cy="293014"/>
            <a:chOff x="0" y="0"/>
            <a:chExt cx="6350000" cy="5499100"/>
          </a:xfrm>
        </p:grpSpPr>
        <p:sp>
          <p:nvSpPr>
            <p:cNvPr id="38" name="Freeform 3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9" name="Group 39"/>
          <p:cNvGrpSpPr>
            <a:grpSpLocks noChangeAspect="1"/>
          </p:cNvGrpSpPr>
          <p:nvPr/>
        </p:nvGrpSpPr>
        <p:grpSpPr>
          <a:xfrm rot="-1584532">
            <a:off x="1455470" y="1272065"/>
            <a:ext cx="338624" cy="293014"/>
            <a:chOff x="0" y="0"/>
            <a:chExt cx="6350000" cy="5499100"/>
          </a:xfrm>
        </p:grpSpPr>
        <p:sp>
          <p:nvSpPr>
            <p:cNvPr id="40" name="Freeform 4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sp>
        <p:nvSpPr>
          <p:cNvPr id="41" name="TextBox 41"/>
          <p:cNvSpPr txBox="1"/>
          <p:nvPr/>
        </p:nvSpPr>
        <p:spPr>
          <a:xfrm rot="-273334">
            <a:off x="1000511" y="3008673"/>
            <a:ext cx="16310233" cy="2076080"/>
          </a:xfrm>
          <a:prstGeom prst="rect">
            <a:avLst/>
          </a:prstGeom>
        </p:spPr>
        <p:txBody>
          <a:bodyPr lIns="0" tIns="0" rIns="0" bIns="0" rtlCol="0" anchor="t">
            <a:spAutoFit/>
          </a:bodyPr>
          <a:lstStyle/>
          <a:p>
            <a:pPr algn="ctr">
              <a:lnSpc>
                <a:spcPts val="15556"/>
              </a:lnSpc>
            </a:pPr>
            <a:r>
              <a:rPr lang="en-US" sz="15874" spc="317">
                <a:solidFill>
                  <a:srgbClr val="FAFFF4"/>
                </a:solidFill>
                <a:latin typeface="Knewave"/>
              </a:rPr>
              <a:t>SPIN MASTER 3D  </a:t>
            </a:r>
          </a:p>
        </p:txBody>
      </p:sp>
      <p:sp>
        <p:nvSpPr>
          <p:cNvPr id="42" name="TextBox 42"/>
          <p:cNvSpPr txBox="1"/>
          <p:nvPr/>
        </p:nvSpPr>
        <p:spPr>
          <a:xfrm rot="-273334">
            <a:off x="4493004" y="5350016"/>
            <a:ext cx="8657803" cy="1253759"/>
          </a:xfrm>
          <a:prstGeom prst="rect">
            <a:avLst/>
          </a:prstGeom>
        </p:spPr>
        <p:txBody>
          <a:bodyPr lIns="0" tIns="0" rIns="0" bIns="0" rtlCol="0" anchor="t">
            <a:spAutoFit/>
          </a:bodyPr>
          <a:lstStyle/>
          <a:p>
            <a:pPr algn="ctr">
              <a:lnSpc>
                <a:spcPts val="4905"/>
              </a:lnSpc>
            </a:pPr>
            <a:r>
              <a:rPr lang="en-US" sz="4762" spc="95">
                <a:solidFill>
                  <a:srgbClr val="FE9601"/>
                </a:solidFill>
                <a:latin typeface="Knewave"/>
              </a:rPr>
              <a:t>DES 666</a:t>
            </a:r>
          </a:p>
          <a:p>
            <a:pPr algn="ctr">
              <a:lnSpc>
                <a:spcPts val="4905"/>
              </a:lnSpc>
            </a:pPr>
            <a:r>
              <a:rPr lang="en-US" sz="4762" spc="95">
                <a:solidFill>
                  <a:srgbClr val="FE9601"/>
                </a:solidFill>
                <a:latin typeface="Knewave"/>
              </a:rPr>
              <a:t>ELECTRONICS FOR DESIGNERS</a:t>
            </a:r>
          </a:p>
        </p:txBody>
      </p:sp>
      <p:sp>
        <p:nvSpPr>
          <p:cNvPr id="43" name="TextBox 43"/>
          <p:cNvSpPr txBox="1"/>
          <p:nvPr/>
        </p:nvSpPr>
        <p:spPr>
          <a:xfrm rot="-273334">
            <a:off x="4833686" y="7014510"/>
            <a:ext cx="7979669" cy="374777"/>
          </a:xfrm>
          <a:prstGeom prst="rect">
            <a:avLst/>
          </a:prstGeom>
        </p:spPr>
        <p:txBody>
          <a:bodyPr lIns="0" tIns="0" rIns="0" bIns="0" rtlCol="0" anchor="t">
            <a:spAutoFit/>
          </a:bodyPr>
          <a:lstStyle/>
          <a:p>
            <a:pPr algn="ctr">
              <a:lnSpc>
                <a:spcPts val="2883"/>
              </a:lnSpc>
            </a:pPr>
            <a:r>
              <a:rPr lang="en-US" sz="2799" spc="55">
                <a:solidFill>
                  <a:srgbClr val="FAFFF4"/>
                </a:solidFill>
                <a:latin typeface="League Spartan"/>
              </a:rPr>
              <a:t>GROUP 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FF4"/>
        </a:solidFill>
        <a:effectLst/>
      </p:bgPr>
    </p:bg>
    <p:spTree>
      <p:nvGrpSpPr>
        <p:cNvPr id="1" name=""/>
        <p:cNvGrpSpPr/>
        <p:nvPr/>
      </p:nvGrpSpPr>
      <p:grpSpPr>
        <a:xfrm>
          <a:off x="0" y="0"/>
          <a:ext cx="0" cy="0"/>
          <a:chOff x="0" y="0"/>
          <a:chExt cx="0" cy="0"/>
        </a:xfrm>
      </p:grpSpPr>
      <p:sp>
        <p:nvSpPr>
          <p:cNvPr id="2" name="Freeform 2"/>
          <p:cNvSpPr/>
          <p:nvPr/>
        </p:nvSpPr>
        <p:spPr>
          <a:xfrm rot="-483877">
            <a:off x="12667353" y="-588071"/>
            <a:ext cx="4005240" cy="2922062"/>
          </a:xfrm>
          <a:custGeom>
            <a:avLst/>
            <a:gdLst/>
            <a:ahLst/>
            <a:cxnLst/>
            <a:rect l="l" t="t" r="r" b="b"/>
            <a:pathLst>
              <a:path w="4005240" h="2922062">
                <a:moveTo>
                  <a:pt x="0" y="0"/>
                </a:moveTo>
                <a:lnTo>
                  <a:pt x="4005240" y="0"/>
                </a:lnTo>
                <a:lnTo>
                  <a:pt x="4005240" y="2922062"/>
                </a:lnTo>
                <a:lnTo>
                  <a:pt x="0" y="2922062"/>
                </a:lnTo>
                <a:lnTo>
                  <a:pt x="0" y="0"/>
                </a:lnTo>
                <a:close/>
              </a:path>
            </a:pathLst>
          </a:custGeom>
          <a:blipFill>
            <a:blip r:embed="rId2">
              <a:extLst>
                <a:ext uri="{96DAC541-7B7A-43D3-8B79-37D633B846F1}">
                  <asvg:svgBlip xmlns:asvg="http://schemas.microsoft.com/office/drawing/2016/SVG/main" r:embed="rId3"/>
                </a:ext>
              </a:extLst>
            </a:blip>
            <a:stretch>
              <a:fillRect l="-210" r="-210"/>
            </a:stretch>
          </a:blipFill>
        </p:spPr>
        <p:txBody>
          <a:bodyPr/>
          <a:lstStyle/>
          <a:p>
            <a:endParaRPr lang="en-IN"/>
          </a:p>
        </p:txBody>
      </p:sp>
      <p:grpSp>
        <p:nvGrpSpPr>
          <p:cNvPr id="3" name="Group 3"/>
          <p:cNvGrpSpPr>
            <a:grpSpLocks noChangeAspect="1"/>
          </p:cNvGrpSpPr>
          <p:nvPr/>
        </p:nvGrpSpPr>
        <p:grpSpPr>
          <a:xfrm rot="7840905">
            <a:off x="9411724" y="609383"/>
            <a:ext cx="257581" cy="222887"/>
            <a:chOff x="0" y="0"/>
            <a:chExt cx="6350000" cy="5499100"/>
          </a:xfrm>
        </p:grpSpPr>
        <p:sp>
          <p:nvSpPr>
            <p:cNvPr id="4" name="Freeform 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5" name="Group 5"/>
          <p:cNvGrpSpPr>
            <a:grpSpLocks noChangeAspect="1"/>
          </p:cNvGrpSpPr>
          <p:nvPr/>
        </p:nvGrpSpPr>
        <p:grpSpPr>
          <a:xfrm rot="-8556886">
            <a:off x="8130434" y="334785"/>
            <a:ext cx="257581" cy="222887"/>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7" name="Group 7"/>
          <p:cNvGrpSpPr/>
          <p:nvPr/>
        </p:nvGrpSpPr>
        <p:grpSpPr>
          <a:xfrm>
            <a:off x="1957275" y="365692"/>
            <a:ext cx="1767566" cy="865785"/>
            <a:chOff x="0" y="0"/>
            <a:chExt cx="602553" cy="295141"/>
          </a:xfrm>
        </p:grpSpPr>
        <p:sp>
          <p:nvSpPr>
            <p:cNvPr id="8" name="Freeform 8"/>
            <p:cNvSpPr/>
            <p:nvPr/>
          </p:nvSpPr>
          <p:spPr>
            <a:xfrm>
              <a:off x="0" y="0"/>
              <a:ext cx="602553" cy="295141"/>
            </a:xfrm>
            <a:custGeom>
              <a:avLst/>
              <a:gdLst/>
              <a:ahLst/>
              <a:cxnLst/>
              <a:rect l="l" t="t" r="r" b="b"/>
              <a:pathLst>
                <a:path w="602553" h="295141">
                  <a:moveTo>
                    <a:pt x="399353" y="0"/>
                  </a:moveTo>
                  <a:cubicBezTo>
                    <a:pt x="511577" y="0"/>
                    <a:pt x="602553" y="66070"/>
                    <a:pt x="602553" y="147570"/>
                  </a:cubicBezTo>
                  <a:cubicBezTo>
                    <a:pt x="602553" y="229071"/>
                    <a:pt x="511577" y="295141"/>
                    <a:pt x="399353"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9" name="TextBox 9"/>
            <p:cNvSpPr txBox="1"/>
            <p:nvPr/>
          </p:nvSpPr>
          <p:spPr>
            <a:xfrm>
              <a:off x="0" y="-85725"/>
              <a:ext cx="602553" cy="380866"/>
            </a:xfrm>
            <a:prstGeom prst="rect">
              <a:avLst/>
            </a:prstGeom>
          </p:spPr>
          <p:txBody>
            <a:bodyPr lIns="50800" tIns="50800" rIns="50800" bIns="50800" rtlCol="0" anchor="ctr"/>
            <a:lstStyle/>
            <a:p>
              <a:pPr algn="ctr">
                <a:lnSpc>
                  <a:spcPts val="3187"/>
                </a:lnSpc>
              </a:pPr>
              <a:r>
                <a:rPr lang="en-US" sz="1800" spc="36">
                  <a:solidFill>
                    <a:srgbClr val="333333"/>
                  </a:solidFill>
                  <a:latin typeface="Open Sans Bold"/>
                </a:rPr>
                <a:t>START OF CIRCUIT</a:t>
              </a:r>
            </a:p>
          </p:txBody>
        </p:sp>
      </p:grpSp>
      <p:sp>
        <p:nvSpPr>
          <p:cNvPr id="10" name="TextBox 10"/>
          <p:cNvSpPr txBox="1"/>
          <p:nvPr/>
        </p:nvSpPr>
        <p:spPr>
          <a:xfrm>
            <a:off x="12164424" y="2527441"/>
            <a:ext cx="5326163"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LOGIC</a:t>
            </a:r>
          </a:p>
        </p:txBody>
      </p:sp>
      <p:sp>
        <p:nvSpPr>
          <p:cNvPr id="11" name="TextBox 11"/>
          <p:cNvSpPr txBox="1"/>
          <p:nvPr/>
        </p:nvSpPr>
        <p:spPr>
          <a:xfrm>
            <a:off x="12482190" y="4180776"/>
            <a:ext cx="4375567" cy="4978908"/>
          </a:xfrm>
          <a:prstGeom prst="rect">
            <a:avLst/>
          </a:prstGeom>
        </p:spPr>
        <p:txBody>
          <a:bodyPr lIns="0" tIns="0" rIns="0" bIns="0" rtlCol="0" anchor="t">
            <a:spAutoFit/>
          </a:bodyPr>
          <a:lstStyle/>
          <a:p>
            <a:pPr algn="ctr">
              <a:lnSpc>
                <a:spcPts val="4955"/>
              </a:lnSpc>
            </a:pPr>
            <a:r>
              <a:rPr lang="en-US" sz="2799">
                <a:solidFill>
                  <a:srgbClr val="000000"/>
                </a:solidFill>
                <a:latin typeface="Open Sans"/>
              </a:rPr>
              <a:t>The logic behind the Spin Master 3D's operation is elegantly represented through a flow chart, illustrating the various conditions that can occur upon interacting with different parts of the toy. </a:t>
            </a:r>
          </a:p>
        </p:txBody>
      </p:sp>
      <p:grpSp>
        <p:nvGrpSpPr>
          <p:cNvPr id="12" name="Group 12"/>
          <p:cNvGrpSpPr/>
          <p:nvPr/>
        </p:nvGrpSpPr>
        <p:grpSpPr>
          <a:xfrm>
            <a:off x="5470682" y="1045868"/>
            <a:ext cx="3386907" cy="865785"/>
            <a:chOff x="0" y="0"/>
            <a:chExt cx="1154577" cy="295141"/>
          </a:xfrm>
        </p:grpSpPr>
        <p:sp>
          <p:nvSpPr>
            <p:cNvPr id="13" name="Freeform 13"/>
            <p:cNvSpPr/>
            <p:nvPr/>
          </p:nvSpPr>
          <p:spPr>
            <a:xfrm>
              <a:off x="0" y="0"/>
              <a:ext cx="1154577" cy="295141"/>
            </a:xfrm>
            <a:custGeom>
              <a:avLst/>
              <a:gdLst/>
              <a:ahLst/>
              <a:cxnLst/>
              <a:rect l="l" t="t" r="r" b="b"/>
              <a:pathLst>
                <a:path w="1154577" h="295141">
                  <a:moveTo>
                    <a:pt x="951377" y="0"/>
                  </a:moveTo>
                  <a:cubicBezTo>
                    <a:pt x="1063601" y="0"/>
                    <a:pt x="1154577" y="66070"/>
                    <a:pt x="1154577" y="147570"/>
                  </a:cubicBezTo>
                  <a:cubicBezTo>
                    <a:pt x="1154577" y="229071"/>
                    <a:pt x="1063601" y="295141"/>
                    <a:pt x="951377" y="295141"/>
                  </a:cubicBezTo>
                  <a:lnTo>
                    <a:pt x="203200" y="295141"/>
                  </a:lnTo>
                  <a:cubicBezTo>
                    <a:pt x="90976" y="295141"/>
                    <a:pt x="0" y="229071"/>
                    <a:pt x="0" y="147570"/>
                  </a:cubicBezTo>
                  <a:cubicBezTo>
                    <a:pt x="0" y="66070"/>
                    <a:pt x="90976" y="0"/>
                    <a:pt x="203200" y="0"/>
                  </a:cubicBezTo>
                  <a:close/>
                </a:path>
              </a:pathLst>
            </a:custGeom>
            <a:solidFill>
              <a:srgbClr val="81A45A"/>
            </a:solidFill>
          </p:spPr>
          <p:txBody>
            <a:bodyPr/>
            <a:lstStyle/>
            <a:p>
              <a:endParaRPr lang="en-IN"/>
            </a:p>
          </p:txBody>
        </p:sp>
        <p:sp>
          <p:nvSpPr>
            <p:cNvPr id="14" name="TextBox 14"/>
            <p:cNvSpPr txBox="1"/>
            <p:nvPr/>
          </p:nvSpPr>
          <p:spPr>
            <a:xfrm>
              <a:off x="0" y="-152400"/>
              <a:ext cx="1154577" cy="447541"/>
            </a:xfrm>
            <a:prstGeom prst="rect">
              <a:avLst/>
            </a:prstGeom>
          </p:spPr>
          <p:txBody>
            <a:bodyPr lIns="50800" tIns="50800" rIns="50800" bIns="50800" rtlCol="0" anchor="ctr"/>
            <a:lstStyle/>
            <a:p>
              <a:pPr algn="ctr">
                <a:lnSpc>
                  <a:spcPts val="4603"/>
                </a:lnSpc>
              </a:pPr>
              <a:r>
                <a:rPr lang="en-US" sz="2600" spc="52">
                  <a:solidFill>
                    <a:srgbClr val="333333"/>
                  </a:solidFill>
                  <a:latin typeface="Open Sans Bold"/>
                </a:rPr>
                <a:t>PM IS ROTATED</a:t>
              </a:r>
            </a:p>
          </p:txBody>
        </p:sp>
      </p:grpSp>
      <p:grpSp>
        <p:nvGrpSpPr>
          <p:cNvPr id="15" name="Group 15"/>
          <p:cNvGrpSpPr/>
          <p:nvPr/>
        </p:nvGrpSpPr>
        <p:grpSpPr>
          <a:xfrm>
            <a:off x="758713" y="2520268"/>
            <a:ext cx="2397125" cy="784724"/>
            <a:chOff x="0" y="0"/>
            <a:chExt cx="901577" cy="295141"/>
          </a:xfrm>
        </p:grpSpPr>
        <p:sp>
          <p:nvSpPr>
            <p:cNvPr id="16" name="Freeform 16"/>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DEEBD0"/>
            </a:solidFill>
          </p:spPr>
          <p:txBody>
            <a:bodyPr/>
            <a:lstStyle/>
            <a:p>
              <a:endParaRPr lang="en-IN"/>
            </a:p>
          </p:txBody>
        </p:sp>
        <p:sp>
          <p:nvSpPr>
            <p:cNvPr id="17" name="TextBox 17"/>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ea typeface="Open Sans Bold"/>
                </a:rPr>
                <a:t> 0° &lt; PM ≤ 30°</a:t>
              </a:r>
            </a:p>
          </p:txBody>
        </p:sp>
      </p:grpSp>
      <p:grpSp>
        <p:nvGrpSpPr>
          <p:cNvPr id="18" name="Group 18"/>
          <p:cNvGrpSpPr/>
          <p:nvPr/>
        </p:nvGrpSpPr>
        <p:grpSpPr>
          <a:xfrm>
            <a:off x="3362143" y="2520268"/>
            <a:ext cx="2397125" cy="784724"/>
            <a:chOff x="0" y="0"/>
            <a:chExt cx="901577" cy="295141"/>
          </a:xfrm>
        </p:grpSpPr>
        <p:sp>
          <p:nvSpPr>
            <p:cNvPr id="19" name="Freeform 19"/>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20" name="TextBox 20"/>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ea typeface="Open Sans Bold"/>
                </a:rPr>
                <a:t> 30° &lt; PM ≤ 110°</a:t>
              </a:r>
            </a:p>
          </p:txBody>
        </p:sp>
      </p:grpSp>
      <p:grpSp>
        <p:nvGrpSpPr>
          <p:cNvPr id="21" name="Group 21"/>
          <p:cNvGrpSpPr/>
          <p:nvPr/>
        </p:nvGrpSpPr>
        <p:grpSpPr>
          <a:xfrm>
            <a:off x="3362143" y="3666126"/>
            <a:ext cx="2397125" cy="784724"/>
            <a:chOff x="0" y="0"/>
            <a:chExt cx="901577" cy="295141"/>
          </a:xfrm>
        </p:grpSpPr>
        <p:sp>
          <p:nvSpPr>
            <p:cNvPr id="22" name="Freeform 22"/>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23" name="TextBox 23"/>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Tune 1 Mode</a:t>
              </a:r>
            </a:p>
          </p:txBody>
        </p:sp>
      </p:grpSp>
      <p:grpSp>
        <p:nvGrpSpPr>
          <p:cNvPr id="24" name="Group 24"/>
          <p:cNvGrpSpPr/>
          <p:nvPr/>
        </p:nvGrpSpPr>
        <p:grpSpPr>
          <a:xfrm>
            <a:off x="3362143" y="4812800"/>
            <a:ext cx="2397125" cy="784724"/>
            <a:chOff x="0" y="0"/>
            <a:chExt cx="901577" cy="295141"/>
          </a:xfrm>
        </p:grpSpPr>
        <p:sp>
          <p:nvSpPr>
            <p:cNvPr id="25" name="Freeform 25"/>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26" name="TextBox 26"/>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Play Tune 1</a:t>
              </a:r>
            </a:p>
          </p:txBody>
        </p:sp>
      </p:grpSp>
      <p:grpSp>
        <p:nvGrpSpPr>
          <p:cNvPr id="27" name="Group 27"/>
          <p:cNvGrpSpPr/>
          <p:nvPr/>
        </p:nvGrpSpPr>
        <p:grpSpPr>
          <a:xfrm>
            <a:off x="5965573" y="2520268"/>
            <a:ext cx="2397125" cy="784724"/>
            <a:chOff x="0" y="0"/>
            <a:chExt cx="901577" cy="295141"/>
          </a:xfrm>
        </p:grpSpPr>
        <p:sp>
          <p:nvSpPr>
            <p:cNvPr id="28" name="Freeform 28"/>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29" name="TextBox 29"/>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ea typeface="Open Sans Bold"/>
                </a:rPr>
                <a:t> 110° &lt; PM ≤ 190°</a:t>
              </a:r>
            </a:p>
          </p:txBody>
        </p:sp>
      </p:grpSp>
      <p:grpSp>
        <p:nvGrpSpPr>
          <p:cNvPr id="30" name="Group 30"/>
          <p:cNvGrpSpPr/>
          <p:nvPr/>
        </p:nvGrpSpPr>
        <p:grpSpPr>
          <a:xfrm>
            <a:off x="5965573" y="3666126"/>
            <a:ext cx="2397125" cy="784724"/>
            <a:chOff x="0" y="0"/>
            <a:chExt cx="901577" cy="295141"/>
          </a:xfrm>
        </p:grpSpPr>
        <p:sp>
          <p:nvSpPr>
            <p:cNvPr id="31" name="Freeform 31"/>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32" name="TextBox 32"/>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Tune 2 Mode</a:t>
              </a:r>
            </a:p>
          </p:txBody>
        </p:sp>
      </p:grpSp>
      <p:grpSp>
        <p:nvGrpSpPr>
          <p:cNvPr id="33" name="Group 33"/>
          <p:cNvGrpSpPr/>
          <p:nvPr/>
        </p:nvGrpSpPr>
        <p:grpSpPr>
          <a:xfrm>
            <a:off x="5965573" y="4812800"/>
            <a:ext cx="2397125" cy="784724"/>
            <a:chOff x="0" y="0"/>
            <a:chExt cx="901577" cy="295141"/>
          </a:xfrm>
        </p:grpSpPr>
        <p:sp>
          <p:nvSpPr>
            <p:cNvPr id="34" name="Freeform 34"/>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35" name="TextBox 35"/>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Play Tune 2</a:t>
              </a:r>
            </a:p>
          </p:txBody>
        </p:sp>
      </p:grpSp>
      <p:grpSp>
        <p:nvGrpSpPr>
          <p:cNvPr id="36" name="Group 36"/>
          <p:cNvGrpSpPr/>
          <p:nvPr/>
        </p:nvGrpSpPr>
        <p:grpSpPr>
          <a:xfrm>
            <a:off x="5965573" y="6317090"/>
            <a:ext cx="2397125" cy="1160614"/>
            <a:chOff x="0" y="0"/>
            <a:chExt cx="901577" cy="436516"/>
          </a:xfrm>
        </p:grpSpPr>
        <p:sp>
          <p:nvSpPr>
            <p:cNvPr id="37" name="Freeform 37"/>
            <p:cNvSpPr/>
            <p:nvPr/>
          </p:nvSpPr>
          <p:spPr>
            <a:xfrm>
              <a:off x="0" y="0"/>
              <a:ext cx="901577" cy="436516"/>
            </a:xfrm>
            <a:custGeom>
              <a:avLst/>
              <a:gdLst/>
              <a:ahLst/>
              <a:cxnLst/>
              <a:rect l="l" t="t" r="r" b="b"/>
              <a:pathLst>
                <a:path w="901577" h="436516">
                  <a:moveTo>
                    <a:pt x="698377" y="0"/>
                  </a:moveTo>
                  <a:cubicBezTo>
                    <a:pt x="810601" y="0"/>
                    <a:pt x="901577" y="97717"/>
                    <a:pt x="901577" y="218258"/>
                  </a:cubicBezTo>
                  <a:cubicBezTo>
                    <a:pt x="901577" y="338798"/>
                    <a:pt x="810601" y="436516"/>
                    <a:pt x="698377" y="436516"/>
                  </a:cubicBezTo>
                  <a:lnTo>
                    <a:pt x="203200" y="436516"/>
                  </a:lnTo>
                  <a:cubicBezTo>
                    <a:pt x="90976" y="436516"/>
                    <a:pt x="0" y="338798"/>
                    <a:pt x="0" y="218258"/>
                  </a:cubicBezTo>
                  <a:cubicBezTo>
                    <a:pt x="0" y="97717"/>
                    <a:pt x="90976" y="0"/>
                    <a:pt x="203200" y="0"/>
                  </a:cubicBezTo>
                  <a:close/>
                </a:path>
              </a:pathLst>
            </a:custGeom>
            <a:solidFill>
              <a:srgbClr val="CCE3B2"/>
            </a:solidFill>
          </p:spPr>
          <p:txBody>
            <a:bodyPr/>
            <a:lstStyle/>
            <a:p>
              <a:endParaRPr lang="en-IN"/>
            </a:p>
          </p:txBody>
        </p:sp>
        <p:sp>
          <p:nvSpPr>
            <p:cNvPr id="38" name="TextBox 38"/>
            <p:cNvSpPr txBox="1"/>
            <p:nvPr/>
          </p:nvSpPr>
          <p:spPr>
            <a:xfrm>
              <a:off x="0" y="-19050"/>
              <a:ext cx="901577" cy="455566"/>
            </a:xfrm>
            <a:prstGeom prst="rect">
              <a:avLst/>
            </a:prstGeom>
          </p:spPr>
          <p:txBody>
            <a:bodyPr lIns="50800" tIns="50800" rIns="50800" bIns="50800" rtlCol="0" anchor="ctr"/>
            <a:lstStyle/>
            <a:p>
              <a:pPr algn="ctr">
                <a:lnSpc>
                  <a:spcPts val="2521"/>
                </a:lnSpc>
              </a:pPr>
              <a:r>
                <a:rPr lang="en-US" sz="2000" spc="40">
                  <a:solidFill>
                    <a:srgbClr val="333333"/>
                  </a:solidFill>
                  <a:latin typeface="Open Sans Bold"/>
                </a:rPr>
                <a:t>LiDAR Distance</a:t>
              </a:r>
            </a:p>
            <a:p>
              <a:pPr algn="ctr">
                <a:lnSpc>
                  <a:spcPts val="2521"/>
                </a:lnSpc>
              </a:pPr>
              <a:r>
                <a:rPr lang="en-US" sz="2000" spc="40">
                  <a:solidFill>
                    <a:srgbClr val="333333"/>
                  </a:solidFill>
                  <a:latin typeface="Open Sans Bold"/>
                </a:rPr>
                <a:t> ≥ </a:t>
              </a:r>
            </a:p>
            <a:p>
              <a:pPr algn="ctr">
                <a:lnSpc>
                  <a:spcPts val="2521"/>
                </a:lnSpc>
              </a:pPr>
              <a:r>
                <a:rPr lang="en-US" sz="2000" spc="40">
                  <a:solidFill>
                    <a:srgbClr val="333333"/>
                  </a:solidFill>
                  <a:latin typeface="Open Sans Bold"/>
                </a:rPr>
                <a:t>4 cm</a:t>
              </a:r>
            </a:p>
          </p:txBody>
        </p:sp>
      </p:grpSp>
      <p:grpSp>
        <p:nvGrpSpPr>
          <p:cNvPr id="39" name="Group 39"/>
          <p:cNvGrpSpPr/>
          <p:nvPr/>
        </p:nvGrpSpPr>
        <p:grpSpPr>
          <a:xfrm>
            <a:off x="8569003" y="2520268"/>
            <a:ext cx="2397125" cy="784724"/>
            <a:chOff x="0" y="0"/>
            <a:chExt cx="901577" cy="295141"/>
          </a:xfrm>
        </p:grpSpPr>
        <p:sp>
          <p:nvSpPr>
            <p:cNvPr id="40" name="Freeform 40"/>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41" name="TextBox 41"/>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ea typeface="Open Sans Bold"/>
                </a:rPr>
                <a:t> 190° &lt; PM ≤ 270°</a:t>
              </a:r>
            </a:p>
          </p:txBody>
        </p:sp>
      </p:grpSp>
      <p:grpSp>
        <p:nvGrpSpPr>
          <p:cNvPr id="42" name="Group 42"/>
          <p:cNvGrpSpPr/>
          <p:nvPr/>
        </p:nvGrpSpPr>
        <p:grpSpPr>
          <a:xfrm>
            <a:off x="8569003" y="3666126"/>
            <a:ext cx="2397125" cy="784724"/>
            <a:chOff x="0" y="0"/>
            <a:chExt cx="901577" cy="295141"/>
          </a:xfrm>
        </p:grpSpPr>
        <p:sp>
          <p:nvSpPr>
            <p:cNvPr id="43" name="Freeform 43"/>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44" name="TextBox 44"/>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Freestyle Mode</a:t>
              </a:r>
            </a:p>
          </p:txBody>
        </p:sp>
      </p:grpSp>
      <p:grpSp>
        <p:nvGrpSpPr>
          <p:cNvPr id="45" name="Group 45"/>
          <p:cNvGrpSpPr/>
          <p:nvPr/>
        </p:nvGrpSpPr>
        <p:grpSpPr>
          <a:xfrm>
            <a:off x="8569003" y="4821054"/>
            <a:ext cx="2397125" cy="784724"/>
            <a:chOff x="0" y="0"/>
            <a:chExt cx="901577" cy="295141"/>
          </a:xfrm>
        </p:grpSpPr>
        <p:sp>
          <p:nvSpPr>
            <p:cNvPr id="46" name="Freeform 46"/>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47" name="TextBox 47"/>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HOLD</a:t>
              </a:r>
            </a:p>
          </p:txBody>
        </p:sp>
      </p:grpSp>
      <p:grpSp>
        <p:nvGrpSpPr>
          <p:cNvPr id="48" name="Group 48"/>
          <p:cNvGrpSpPr/>
          <p:nvPr/>
        </p:nvGrpSpPr>
        <p:grpSpPr>
          <a:xfrm>
            <a:off x="758713" y="3666126"/>
            <a:ext cx="2397125" cy="784724"/>
            <a:chOff x="0" y="0"/>
            <a:chExt cx="901577" cy="295141"/>
          </a:xfrm>
        </p:grpSpPr>
        <p:sp>
          <p:nvSpPr>
            <p:cNvPr id="49" name="Freeform 49"/>
            <p:cNvSpPr/>
            <p:nvPr/>
          </p:nvSpPr>
          <p:spPr>
            <a:xfrm>
              <a:off x="0" y="0"/>
              <a:ext cx="901577" cy="295141"/>
            </a:xfrm>
            <a:custGeom>
              <a:avLst/>
              <a:gdLst/>
              <a:ahLst/>
              <a:cxnLst/>
              <a:rect l="l" t="t" r="r" b="b"/>
              <a:pathLst>
                <a:path w="901577" h="295141">
                  <a:moveTo>
                    <a:pt x="698377" y="0"/>
                  </a:moveTo>
                  <a:cubicBezTo>
                    <a:pt x="810601" y="0"/>
                    <a:pt x="901577" y="66070"/>
                    <a:pt x="901577" y="147570"/>
                  </a:cubicBezTo>
                  <a:cubicBezTo>
                    <a:pt x="901577" y="229071"/>
                    <a:pt x="810601" y="295141"/>
                    <a:pt x="698377" y="295141"/>
                  </a:cubicBezTo>
                  <a:lnTo>
                    <a:pt x="203200" y="295141"/>
                  </a:lnTo>
                  <a:cubicBezTo>
                    <a:pt x="90976" y="295141"/>
                    <a:pt x="0" y="229071"/>
                    <a:pt x="0" y="147570"/>
                  </a:cubicBezTo>
                  <a:cubicBezTo>
                    <a:pt x="0" y="66070"/>
                    <a:pt x="90976" y="0"/>
                    <a:pt x="203200" y="0"/>
                  </a:cubicBezTo>
                  <a:close/>
                </a:path>
              </a:pathLst>
            </a:custGeom>
            <a:solidFill>
              <a:srgbClr val="CCE3B2"/>
            </a:solidFill>
          </p:spPr>
          <p:txBody>
            <a:bodyPr/>
            <a:lstStyle/>
            <a:p>
              <a:endParaRPr lang="en-IN"/>
            </a:p>
          </p:txBody>
        </p:sp>
        <p:sp>
          <p:nvSpPr>
            <p:cNvPr id="50" name="TextBox 50"/>
            <p:cNvSpPr txBox="1"/>
            <p:nvPr/>
          </p:nvSpPr>
          <p:spPr>
            <a:xfrm>
              <a:off x="0" y="-114300"/>
              <a:ext cx="901577" cy="409441"/>
            </a:xfrm>
            <a:prstGeom prst="rect">
              <a:avLst/>
            </a:prstGeom>
          </p:spPr>
          <p:txBody>
            <a:bodyPr lIns="50800" tIns="50800" rIns="50800" bIns="50800" rtlCol="0" anchor="ctr"/>
            <a:lstStyle/>
            <a:p>
              <a:pPr algn="ctr">
                <a:lnSpc>
                  <a:spcPts val="3541"/>
                </a:lnSpc>
              </a:pPr>
              <a:r>
                <a:rPr lang="en-US" sz="2000" spc="40">
                  <a:solidFill>
                    <a:srgbClr val="333333"/>
                  </a:solidFill>
                  <a:latin typeface="Open Sans Bold"/>
                </a:rPr>
                <a:t>Toy OFF</a:t>
              </a:r>
            </a:p>
          </p:txBody>
        </p:sp>
      </p:grpSp>
      <p:sp>
        <p:nvSpPr>
          <p:cNvPr id="51" name="AutoShape 51"/>
          <p:cNvSpPr/>
          <p:nvPr/>
        </p:nvSpPr>
        <p:spPr>
          <a:xfrm flipV="1">
            <a:off x="7164135" y="5597524"/>
            <a:ext cx="0" cy="719566"/>
          </a:xfrm>
          <a:prstGeom prst="line">
            <a:avLst/>
          </a:prstGeom>
          <a:ln w="38100" cap="flat">
            <a:solidFill>
              <a:srgbClr val="373535"/>
            </a:solidFill>
            <a:prstDash val="solid"/>
            <a:headEnd type="none" w="sm" len="sm"/>
            <a:tailEnd type="none" w="sm" len="sm"/>
          </a:ln>
        </p:spPr>
        <p:txBody>
          <a:bodyPr/>
          <a:lstStyle/>
          <a:p>
            <a:endParaRPr lang="en-IN"/>
          </a:p>
        </p:txBody>
      </p:sp>
      <p:sp>
        <p:nvSpPr>
          <p:cNvPr id="52" name="AutoShape 52"/>
          <p:cNvSpPr/>
          <p:nvPr/>
        </p:nvSpPr>
        <p:spPr>
          <a:xfrm>
            <a:off x="4560705" y="5597524"/>
            <a:ext cx="0" cy="1187005"/>
          </a:xfrm>
          <a:prstGeom prst="line">
            <a:avLst/>
          </a:prstGeom>
          <a:ln w="38100" cap="flat">
            <a:solidFill>
              <a:srgbClr val="373535"/>
            </a:solidFill>
            <a:prstDash val="solid"/>
            <a:headEnd type="none" w="sm" len="sm"/>
            <a:tailEnd type="none" w="sm" len="sm"/>
          </a:ln>
        </p:spPr>
        <p:txBody>
          <a:bodyPr/>
          <a:lstStyle/>
          <a:p>
            <a:endParaRPr lang="en-IN"/>
          </a:p>
        </p:txBody>
      </p:sp>
      <p:sp>
        <p:nvSpPr>
          <p:cNvPr id="53" name="AutoShape 53"/>
          <p:cNvSpPr/>
          <p:nvPr/>
        </p:nvSpPr>
        <p:spPr>
          <a:xfrm>
            <a:off x="9767565" y="5605778"/>
            <a:ext cx="0" cy="1140652"/>
          </a:xfrm>
          <a:prstGeom prst="line">
            <a:avLst/>
          </a:prstGeom>
          <a:ln w="38100" cap="flat">
            <a:solidFill>
              <a:srgbClr val="373535"/>
            </a:solidFill>
            <a:prstDash val="solid"/>
            <a:headEnd type="none" w="sm" len="sm"/>
            <a:tailEnd type="none" w="sm" len="sm"/>
          </a:ln>
        </p:spPr>
        <p:txBody>
          <a:bodyPr/>
          <a:lstStyle/>
          <a:p>
            <a:endParaRPr lang="en-IN"/>
          </a:p>
        </p:txBody>
      </p:sp>
      <p:sp>
        <p:nvSpPr>
          <p:cNvPr id="54" name="AutoShape 54"/>
          <p:cNvSpPr/>
          <p:nvPr/>
        </p:nvSpPr>
        <p:spPr>
          <a:xfrm flipV="1">
            <a:off x="8362698" y="6746430"/>
            <a:ext cx="1423918" cy="150968"/>
          </a:xfrm>
          <a:prstGeom prst="line">
            <a:avLst/>
          </a:prstGeom>
          <a:ln w="38100" cap="flat">
            <a:solidFill>
              <a:srgbClr val="373535"/>
            </a:solidFill>
            <a:prstDash val="solid"/>
            <a:headEnd type="none" w="sm" len="sm"/>
            <a:tailEnd type="none" w="sm" len="sm"/>
          </a:ln>
        </p:spPr>
        <p:txBody>
          <a:bodyPr/>
          <a:lstStyle/>
          <a:p>
            <a:endParaRPr lang="en-IN"/>
          </a:p>
        </p:txBody>
      </p:sp>
      <p:sp>
        <p:nvSpPr>
          <p:cNvPr id="55" name="AutoShape 55"/>
          <p:cNvSpPr/>
          <p:nvPr/>
        </p:nvSpPr>
        <p:spPr>
          <a:xfrm>
            <a:off x="4560705" y="6784530"/>
            <a:ext cx="1404868" cy="112868"/>
          </a:xfrm>
          <a:prstGeom prst="line">
            <a:avLst/>
          </a:prstGeom>
          <a:ln w="38100" cap="flat">
            <a:solidFill>
              <a:srgbClr val="373535"/>
            </a:solidFill>
            <a:prstDash val="solid"/>
            <a:headEnd type="none" w="sm" len="sm"/>
            <a:tailEnd type="none" w="sm" len="sm"/>
          </a:ln>
        </p:spPr>
        <p:txBody>
          <a:bodyPr/>
          <a:lstStyle/>
          <a:p>
            <a:endParaRPr lang="en-IN"/>
          </a:p>
        </p:txBody>
      </p:sp>
      <p:sp>
        <p:nvSpPr>
          <p:cNvPr id="56" name="AutoShape 56"/>
          <p:cNvSpPr/>
          <p:nvPr/>
        </p:nvSpPr>
        <p:spPr>
          <a:xfrm flipV="1">
            <a:off x="7164135" y="1911652"/>
            <a:ext cx="0" cy="608615"/>
          </a:xfrm>
          <a:prstGeom prst="line">
            <a:avLst/>
          </a:prstGeom>
          <a:ln w="38100" cap="flat">
            <a:solidFill>
              <a:srgbClr val="373535"/>
            </a:solidFill>
            <a:prstDash val="sysDash"/>
            <a:headEnd type="none" w="sm" len="sm"/>
            <a:tailEnd type="none" w="sm" len="sm"/>
          </a:ln>
        </p:spPr>
        <p:txBody>
          <a:bodyPr/>
          <a:lstStyle/>
          <a:p>
            <a:endParaRPr lang="en-IN"/>
          </a:p>
        </p:txBody>
      </p:sp>
      <p:sp>
        <p:nvSpPr>
          <p:cNvPr id="57" name="AutoShape 57"/>
          <p:cNvSpPr/>
          <p:nvPr/>
        </p:nvSpPr>
        <p:spPr>
          <a:xfrm flipV="1">
            <a:off x="4560705" y="1478760"/>
            <a:ext cx="909976" cy="611350"/>
          </a:xfrm>
          <a:prstGeom prst="line">
            <a:avLst/>
          </a:prstGeom>
          <a:ln w="38100" cap="flat">
            <a:solidFill>
              <a:srgbClr val="373535"/>
            </a:solidFill>
            <a:prstDash val="sysDash"/>
            <a:headEnd type="none" w="sm" len="sm"/>
            <a:tailEnd type="none" w="sm" len="sm"/>
          </a:ln>
        </p:spPr>
        <p:txBody>
          <a:bodyPr/>
          <a:lstStyle/>
          <a:p>
            <a:endParaRPr lang="en-IN"/>
          </a:p>
        </p:txBody>
      </p:sp>
      <p:sp>
        <p:nvSpPr>
          <p:cNvPr id="58" name="AutoShape 58"/>
          <p:cNvSpPr/>
          <p:nvPr/>
        </p:nvSpPr>
        <p:spPr>
          <a:xfrm>
            <a:off x="8857589" y="1478760"/>
            <a:ext cx="929026" cy="848656"/>
          </a:xfrm>
          <a:prstGeom prst="line">
            <a:avLst/>
          </a:prstGeom>
          <a:ln w="38100" cap="flat">
            <a:solidFill>
              <a:srgbClr val="373535"/>
            </a:solidFill>
            <a:prstDash val="sysDash"/>
            <a:headEnd type="none" w="sm" len="sm"/>
            <a:tailEnd type="none" w="sm" len="sm"/>
          </a:ln>
        </p:spPr>
        <p:txBody>
          <a:bodyPr/>
          <a:lstStyle/>
          <a:p>
            <a:endParaRPr lang="en-IN"/>
          </a:p>
        </p:txBody>
      </p:sp>
      <p:grpSp>
        <p:nvGrpSpPr>
          <p:cNvPr id="59" name="Group 59"/>
          <p:cNvGrpSpPr/>
          <p:nvPr/>
        </p:nvGrpSpPr>
        <p:grpSpPr>
          <a:xfrm>
            <a:off x="2060883" y="7698851"/>
            <a:ext cx="1663958" cy="705831"/>
            <a:chOff x="0" y="0"/>
            <a:chExt cx="625827" cy="265468"/>
          </a:xfrm>
        </p:grpSpPr>
        <p:sp>
          <p:nvSpPr>
            <p:cNvPr id="60" name="Freeform 60"/>
            <p:cNvSpPr/>
            <p:nvPr/>
          </p:nvSpPr>
          <p:spPr>
            <a:xfrm>
              <a:off x="0" y="0"/>
              <a:ext cx="625827" cy="265468"/>
            </a:xfrm>
            <a:custGeom>
              <a:avLst/>
              <a:gdLst/>
              <a:ahLst/>
              <a:cxnLst/>
              <a:rect l="l" t="t" r="r" b="b"/>
              <a:pathLst>
                <a:path w="625827" h="265468">
                  <a:moveTo>
                    <a:pt x="422627" y="0"/>
                  </a:moveTo>
                  <a:cubicBezTo>
                    <a:pt x="534852" y="0"/>
                    <a:pt x="625827" y="59427"/>
                    <a:pt x="625827" y="132734"/>
                  </a:cubicBezTo>
                  <a:cubicBezTo>
                    <a:pt x="625827" y="206041"/>
                    <a:pt x="534852" y="265468"/>
                    <a:pt x="422627" y="265468"/>
                  </a:cubicBezTo>
                  <a:lnTo>
                    <a:pt x="203200" y="265468"/>
                  </a:lnTo>
                  <a:cubicBezTo>
                    <a:pt x="90976" y="265468"/>
                    <a:pt x="0" y="206041"/>
                    <a:pt x="0" y="132734"/>
                  </a:cubicBezTo>
                  <a:cubicBezTo>
                    <a:pt x="0" y="59427"/>
                    <a:pt x="90976" y="0"/>
                    <a:pt x="203200" y="0"/>
                  </a:cubicBezTo>
                  <a:close/>
                </a:path>
              </a:pathLst>
            </a:custGeom>
            <a:solidFill>
              <a:srgbClr val="CCE3B2"/>
            </a:solidFill>
          </p:spPr>
          <p:txBody>
            <a:bodyPr/>
            <a:lstStyle/>
            <a:p>
              <a:endParaRPr lang="en-IN"/>
            </a:p>
          </p:txBody>
        </p:sp>
        <p:sp>
          <p:nvSpPr>
            <p:cNvPr id="61" name="TextBox 61"/>
            <p:cNvSpPr txBox="1"/>
            <p:nvPr/>
          </p:nvSpPr>
          <p:spPr>
            <a:xfrm>
              <a:off x="0" y="-19050"/>
              <a:ext cx="625827" cy="284518"/>
            </a:xfrm>
            <a:prstGeom prst="rect">
              <a:avLst/>
            </a:prstGeom>
          </p:spPr>
          <p:txBody>
            <a:bodyPr lIns="50800" tIns="50800" rIns="50800" bIns="50800" rtlCol="0" anchor="ctr"/>
            <a:lstStyle/>
            <a:p>
              <a:pPr algn="ctr">
                <a:lnSpc>
                  <a:spcPts val="2521"/>
                </a:lnSpc>
              </a:pPr>
              <a:r>
                <a:rPr lang="en-US" sz="2000" spc="40">
                  <a:solidFill>
                    <a:srgbClr val="333333"/>
                  </a:solidFill>
                  <a:latin typeface="Open Sans Bold"/>
                </a:rPr>
                <a:t>HOLD</a:t>
              </a:r>
            </a:p>
          </p:txBody>
        </p:sp>
      </p:grpSp>
      <p:grpSp>
        <p:nvGrpSpPr>
          <p:cNvPr id="62" name="Group 62"/>
          <p:cNvGrpSpPr/>
          <p:nvPr/>
        </p:nvGrpSpPr>
        <p:grpSpPr>
          <a:xfrm>
            <a:off x="5545447" y="8592129"/>
            <a:ext cx="3237378" cy="1160614"/>
            <a:chOff x="0" y="0"/>
            <a:chExt cx="1217603" cy="436516"/>
          </a:xfrm>
        </p:grpSpPr>
        <p:sp>
          <p:nvSpPr>
            <p:cNvPr id="63" name="Freeform 63"/>
            <p:cNvSpPr/>
            <p:nvPr/>
          </p:nvSpPr>
          <p:spPr>
            <a:xfrm>
              <a:off x="0" y="0"/>
              <a:ext cx="1217603" cy="436516"/>
            </a:xfrm>
            <a:custGeom>
              <a:avLst/>
              <a:gdLst/>
              <a:ahLst/>
              <a:cxnLst/>
              <a:rect l="l" t="t" r="r" b="b"/>
              <a:pathLst>
                <a:path w="1217603" h="436516">
                  <a:moveTo>
                    <a:pt x="1014403" y="0"/>
                  </a:moveTo>
                  <a:cubicBezTo>
                    <a:pt x="1126627" y="0"/>
                    <a:pt x="1217603" y="97717"/>
                    <a:pt x="1217603" y="218258"/>
                  </a:cubicBezTo>
                  <a:cubicBezTo>
                    <a:pt x="1217603" y="338798"/>
                    <a:pt x="1126627" y="436516"/>
                    <a:pt x="1014403" y="436516"/>
                  </a:cubicBezTo>
                  <a:lnTo>
                    <a:pt x="203200" y="436516"/>
                  </a:lnTo>
                  <a:cubicBezTo>
                    <a:pt x="90976" y="436516"/>
                    <a:pt x="0" y="338798"/>
                    <a:pt x="0" y="218258"/>
                  </a:cubicBezTo>
                  <a:cubicBezTo>
                    <a:pt x="0" y="97717"/>
                    <a:pt x="90976" y="0"/>
                    <a:pt x="203200" y="0"/>
                  </a:cubicBezTo>
                  <a:close/>
                </a:path>
              </a:pathLst>
            </a:custGeom>
            <a:solidFill>
              <a:srgbClr val="CCE3B2"/>
            </a:solidFill>
          </p:spPr>
          <p:txBody>
            <a:bodyPr/>
            <a:lstStyle/>
            <a:p>
              <a:endParaRPr lang="en-IN"/>
            </a:p>
          </p:txBody>
        </p:sp>
        <p:sp>
          <p:nvSpPr>
            <p:cNvPr id="64" name="TextBox 64"/>
            <p:cNvSpPr txBox="1"/>
            <p:nvPr/>
          </p:nvSpPr>
          <p:spPr>
            <a:xfrm>
              <a:off x="0" y="-19050"/>
              <a:ext cx="1217603" cy="455566"/>
            </a:xfrm>
            <a:prstGeom prst="rect">
              <a:avLst/>
            </a:prstGeom>
          </p:spPr>
          <p:txBody>
            <a:bodyPr lIns="50800" tIns="50800" rIns="50800" bIns="50800" rtlCol="0" anchor="ctr"/>
            <a:lstStyle/>
            <a:p>
              <a:pPr algn="ctr">
                <a:lnSpc>
                  <a:spcPts val="2521"/>
                </a:lnSpc>
              </a:pPr>
              <a:r>
                <a:rPr lang="en-US" sz="2000" spc="40">
                  <a:solidFill>
                    <a:srgbClr val="333333"/>
                  </a:solidFill>
                  <a:latin typeface="Open Sans Bold"/>
                </a:rPr>
                <a:t>Note corresponding to height is played</a:t>
              </a:r>
            </a:p>
          </p:txBody>
        </p:sp>
      </p:grpSp>
      <p:sp>
        <p:nvSpPr>
          <p:cNvPr id="65" name="AutoShape 65"/>
          <p:cNvSpPr/>
          <p:nvPr/>
        </p:nvSpPr>
        <p:spPr>
          <a:xfrm>
            <a:off x="3724841" y="779535"/>
            <a:ext cx="3439295" cy="0"/>
          </a:xfrm>
          <a:prstGeom prst="line">
            <a:avLst/>
          </a:prstGeom>
          <a:ln w="38100" cap="flat">
            <a:solidFill>
              <a:srgbClr val="373535"/>
            </a:solidFill>
            <a:prstDash val="sysDot"/>
            <a:headEnd type="none" w="sm" len="sm"/>
            <a:tailEnd type="none" w="sm" len="sm"/>
          </a:ln>
        </p:spPr>
        <p:txBody>
          <a:bodyPr/>
          <a:lstStyle/>
          <a:p>
            <a:endParaRPr lang="en-IN"/>
          </a:p>
        </p:txBody>
      </p:sp>
      <p:sp>
        <p:nvSpPr>
          <p:cNvPr id="66" name="AutoShape 66"/>
          <p:cNvSpPr/>
          <p:nvPr/>
        </p:nvSpPr>
        <p:spPr>
          <a:xfrm>
            <a:off x="7164135" y="779535"/>
            <a:ext cx="0" cy="266333"/>
          </a:xfrm>
          <a:prstGeom prst="line">
            <a:avLst/>
          </a:prstGeom>
          <a:ln w="38100" cap="flat">
            <a:solidFill>
              <a:srgbClr val="373535"/>
            </a:solidFill>
            <a:prstDash val="sysDot"/>
            <a:headEnd type="none" w="sm" len="sm"/>
            <a:tailEnd type="none" w="sm" len="sm"/>
          </a:ln>
        </p:spPr>
        <p:txBody>
          <a:bodyPr/>
          <a:lstStyle/>
          <a:p>
            <a:endParaRPr lang="en-IN"/>
          </a:p>
        </p:txBody>
      </p:sp>
      <p:sp>
        <p:nvSpPr>
          <p:cNvPr id="67" name="AutoShape 67"/>
          <p:cNvSpPr/>
          <p:nvPr/>
        </p:nvSpPr>
        <p:spPr>
          <a:xfrm flipV="1">
            <a:off x="7164135" y="7698851"/>
            <a:ext cx="0" cy="893278"/>
          </a:xfrm>
          <a:prstGeom prst="line">
            <a:avLst/>
          </a:prstGeom>
          <a:ln w="38100" cap="flat">
            <a:solidFill>
              <a:srgbClr val="373535"/>
            </a:solidFill>
            <a:prstDash val="solid"/>
            <a:headEnd type="none" w="sm" len="sm"/>
            <a:tailEnd type="none" w="sm" len="sm"/>
          </a:ln>
        </p:spPr>
        <p:txBody>
          <a:bodyPr/>
          <a:lstStyle/>
          <a:p>
            <a:endParaRPr lang="en-IN"/>
          </a:p>
        </p:txBody>
      </p:sp>
      <p:sp>
        <p:nvSpPr>
          <p:cNvPr id="68" name="AutoShape 68"/>
          <p:cNvSpPr/>
          <p:nvPr/>
        </p:nvSpPr>
        <p:spPr>
          <a:xfrm>
            <a:off x="3724841" y="8051766"/>
            <a:ext cx="2034427" cy="0"/>
          </a:xfrm>
          <a:prstGeom prst="line">
            <a:avLst/>
          </a:prstGeom>
          <a:ln w="38100" cap="flat">
            <a:solidFill>
              <a:srgbClr val="373535"/>
            </a:solidFill>
            <a:prstDash val="sysDot"/>
            <a:headEnd type="none" w="sm" len="sm"/>
            <a:tailEnd type="none" w="sm" len="sm"/>
          </a:ln>
        </p:spPr>
        <p:txBody>
          <a:bodyPr/>
          <a:lstStyle/>
          <a:p>
            <a:endParaRPr lang="en-IN"/>
          </a:p>
        </p:txBody>
      </p:sp>
      <p:sp>
        <p:nvSpPr>
          <p:cNvPr id="69" name="AutoShape 69"/>
          <p:cNvSpPr/>
          <p:nvPr/>
        </p:nvSpPr>
        <p:spPr>
          <a:xfrm flipV="1">
            <a:off x="5759267" y="7477704"/>
            <a:ext cx="1404868" cy="574062"/>
          </a:xfrm>
          <a:prstGeom prst="line">
            <a:avLst/>
          </a:prstGeom>
          <a:ln w="38100" cap="flat">
            <a:solidFill>
              <a:srgbClr val="373535"/>
            </a:solidFill>
            <a:prstDash val="sysDot"/>
            <a:headEnd type="none" w="sm" len="sm"/>
            <a:tailEnd type="none" w="sm" len="sm"/>
          </a:ln>
        </p:spPr>
        <p:txBody>
          <a:bodyPr/>
          <a:lstStyle/>
          <a:p>
            <a:endParaRPr lang="en-IN"/>
          </a:p>
        </p:txBody>
      </p:sp>
      <p:sp>
        <p:nvSpPr>
          <p:cNvPr id="70" name="AutoShape 70"/>
          <p:cNvSpPr/>
          <p:nvPr/>
        </p:nvSpPr>
        <p:spPr>
          <a:xfrm flipV="1">
            <a:off x="2060883" y="1459710"/>
            <a:ext cx="3409799" cy="867706"/>
          </a:xfrm>
          <a:prstGeom prst="line">
            <a:avLst/>
          </a:prstGeom>
          <a:ln w="38100" cap="flat">
            <a:solidFill>
              <a:srgbClr val="373535"/>
            </a:solidFill>
            <a:prstDash val="sysDot"/>
            <a:headEnd type="none" w="sm" len="sm"/>
            <a:tailEnd type="none" w="sm" len="sm"/>
          </a:ln>
        </p:spPr>
        <p:txBody>
          <a:bodyPr/>
          <a:lstStyle/>
          <a:p>
            <a:endParaRPr lang="en-IN"/>
          </a:p>
        </p:txBody>
      </p:sp>
      <p:sp>
        <p:nvSpPr>
          <p:cNvPr id="71" name="AutoShape 71"/>
          <p:cNvSpPr/>
          <p:nvPr/>
        </p:nvSpPr>
        <p:spPr>
          <a:xfrm flipH="1" flipV="1">
            <a:off x="1957275" y="3304992"/>
            <a:ext cx="0" cy="361134"/>
          </a:xfrm>
          <a:prstGeom prst="line">
            <a:avLst/>
          </a:prstGeom>
          <a:ln w="38100" cap="flat">
            <a:solidFill>
              <a:srgbClr val="373535"/>
            </a:solidFill>
            <a:prstDash val="sysDot"/>
            <a:headEnd type="none" w="sm" len="sm"/>
            <a:tailEnd type="none" w="sm" len="sm"/>
          </a:ln>
        </p:spPr>
        <p:txBody>
          <a:bodyPr/>
          <a:lstStyle/>
          <a:p>
            <a:endParaRPr lang="en-IN"/>
          </a:p>
        </p:txBody>
      </p:sp>
      <p:sp>
        <p:nvSpPr>
          <p:cNvPr id="72" name="AutoShape 72"/>
          <p:cNvSpPr/>
          <p:nvPr/>
        </p:nvSpPr>
        <p:spPr>
          <a:xfrm>
            <a:off x="4560705" y="3304992"/>
            <a:ext cx="0" cy="361134"/>
          </a:xfrm>
          <a:prstGeom prst="line">
            <a:avLst/>
          </a:prstGeom>
          <a:ln w="38100" cap="flat">
            <a:solidFill>
              <a:srgbClr val="373535"/>
            </a:solidFill>
            <a:prstDash val="solid"/>
            <a:headEnd type="none" w="sm" len="sm"/>
            <a:tailEnd type="none" w="sm" len="sm"/>
          </a:ln>
        </p:spPr>
        <p:txBody>
          <a:bodyPr/>
          <a:lstStyle/>
          <a:p>
            <a:endParaRPr lang="en-IN"/>
          </a:p>
        </p:txBody>
      </p:sp>
      <p:sp>
        <p:nvSpPr>
          <p:cNvPr id="73" name="AutoShape 73"/>
          <p:cNvSpPr/>
          <p:nvPr/>
        </p:nvSpPr>
        <p:spPr>
          <a:xfrm>
            <a:off x="4560705" y="4459920"/>
            <a:ext cx="0" cy="361134"/>
          </a:xfrm>
          <a:prstGeom prst="line">
            <a:avLst/>
          </a:prstGeom>
          <a:ln w="38100" cap="flat">
            <a:solidFill>
              <a:srgbClr val="373535"/>
            </a:solidFill>
            <a:prstDash val="solid"/>
            <a:headEnd type="none" w="sm" len="sm"/>
            <a:tailEnd type="none" w="sm" len="sm"/>
          </a:ln>
        </p:spPr>
        <p:txBody>
          <a:bodyPr/>
          <a:lstStyle/>
          <a:p>
            <a:endParaRPr lang="en-IN"/>
          </a:p>
        </p:txBody>
      </p:sp>
      <p:sp>
        <p:nvSpPr>
          <p:cNvPr id="74" name="AutoShape 74"/>
          <p:cNvSpPr/>
          <p:nvPr/>
        </p:nvSpPr>
        <p:spPr>
          <a:xfrm>
            <a:off x="7145085" y="3304992"/>
            <a:ext cx="0" cy="361134"/>
          </a:xfrm>
          <a:prstGeom prst="line">
            <a:avLst/>
          </a:prstGeom>
          <a:ln w="38100" cap="flat">
            <a:solidFill>
              <a:srgbClr val="373535"/>
            </a:solidFill>
            <a:prstDash val="solid"/>
            <a:headEnd type="none" w="sm" len="sm"/>
            <a:tailEnd type="none" w="sm" len="sm"/>
          </a:ln>
        </p:spPr>
        <p:txBody>
          <a:bodyPr/>
          <a:lstStyle/>
          <a:p>
            <a:endParaRPr lang="en-IN"/>
          </a:p>
        </p:txBody>
      </p:sp>
      <p:sp>
        <p:nvSpPr>
          <p:cNvPr id="75" name="AutoShape 75"/>
          <p:cNvSpPr/>
          <p:nvPr/>
        </p:nvSpPr>
        <p:spPr>
          <a:xfrm>
            <a:off x="7145085" y="4459920"/>
            <a:ext cx="0" cy="361134"/>
          </a:xfrm>
          <a:prstGeom prst="line">
            <a:avLst/>
          </a:prstGeom>
          <a:ln w="38100" cap="flat">
            <a:solidFill>
              <a:srgbClr val="373535"/>
            </a:solidFill>
            <a:prstDash val="solid"/>
            <a:headEnd type="none" w="sm" len="sm"/>
            <a:tailEnd type="none" w="sm" len="sm"/>
          </a:ln>
        </p:spPr>
        <p:txBody>
          <a:bodyPr/>
          <a:lstStyle/>
          <a:p>
            <a:endParaRPr lang="en-IN"/>
          </a:p>
        </p:txBody>
      </p:sp>
      <p:sp>
        <p:nvSpPr>
          <p:cNvPr id="76" name="AutoShape 76"/>
          <p:cNvSpPr/>
          <p:nvPr/>
        </p:nvSpPr>
        <p:spPr>
          <a:xfrm>
            <a:off x="9805665" y="3304992"/>
            <a:ext cx="0" cy="361134"/>
          </a:xfrm>
          <a:prstGeom prst="line">
            <a:avLst/>
          </a:prstGeom>
          <a:ln w="38100" cap="flat">
            <a:solidFill>
              <a:srgbClr val="373535"/>
            </a:solidFill>
            <a:prstDash val="solid"/>
            <a:headEnd type="none" w="sm" len="sm"/>
            <a:tailEnd type="none" w="sm" len="sm"/>
          </a:ln>
        </p:spPr>
        <p:txBody>
          <a:bodyPr/>
          <a:lstStyle/>
          <a:p>
            <a:endParaRPr lang="en-IN"/>
          </a:p>
        </p:txBody>
      </p:sp>
      <p:sp>
        <p:nvSpPr>
          <p:cNvPr id="77" name="AutoShape 77"/>
          <p:cNvSpPr/>
          <p:nvPr/>
        </p:nvSpPr>
        <p:spPr>
          <a:xfrm>
            <a:off x="9805665" y="4450850"/>
            <a:ext cx="0" cy="361134"/>
          </a:xfrm>
          <a:prstGeom prst="line">
            <a:avLst/>
          </a:prstGeom>
          <a:ln w="38100" cap="flat">
            <a:solidFill>
              <a:srgbClr val="373535"/>
            </a:solidFill>
            <a:prstDash val="solid"/>
            <a:headEnd type="none" w="sm" len="sm"/>
            <a:tailEnd type="none" w="sm" len="sm"/>
          </a:ln>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3165" y="-180812"/>
            <a:ext cx="18241931" cy="10793142"/>
          </a:xfrm>
          <a:custGeom>
            <a:avLst/>
            <a:gdLst/>
            <a:ahLst/>
            <a:cxnLst/>
            <a:rect l="l" t="t" r="r" b="b"/>
            <a:pathLst>
              <a:path w="18241931" h="10793142">
                <a:moveTo>
                  <a:pt x="0" y="0"/>
                </a:moveTo>
                <a:lnTo>
                  <a:pt x="18241930" y="0"/>
                </a:lnTo>
                <a:lnTo>
                  <a:pt x="18241930" y="10793142"/>
                </a:lnTo>
                <a:lnTo>
                  <a:pt x="0" y="1079314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99425" y="568329"/>
            <a:ext cx="6246826"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MOCKUPS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99425" y="568329"/>
            <a:ext cx="6246826"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MOCKUPS</a:t>
            </a:r>
          </a:p>
        </p:txBody>
      </p:sp>
      <p:sp>
        <p:nvSpPr>
          <p:cNvPr id="3" name="Freeform 3"/>
          <p:cNvSpPr/>
          <p:nvPr/>
        </p:nvSpPr>
        <p:spPr>
          <a:xfrm>
            <a:off x="-152400" y="-166533"/>
            <a:ext cx="18440400" cy="10764583"/>
          </a:xfrm>
          <a:custGeom>
            <a:avLst/>
            <a:gdLst/>
            <a:ahLst/>
            <a:cxnLst/>
            <a:rect l="l" t="t" r="r" b="b"/>
            <a:pathLst>
              <a:path w="18440400" h="10764583">
                <a:moveTo>
                  <a:pt x="0" y="0"/>
                </a:moveTo>
                <a:lnTo>
                  <a:pt x="18440400" y="0"/>
                </a:lnTo>
                <a:lnTo>
                  <a:pt x="18440400" y="10764584"/>
                </a:lnTo>
                <a:lnTo>
                  <a:pt x="0" y="10764584"/>
                </a:lnTo>
                <a:lnTo>
                  <a:pt x="0" y="0"/>
                </a:lnTo>
                <a:close/>
              </a:path>
            </a:pathLst>
          </a:custGeom>
          <a:blipFill>
            <a:blip r:embed="rId2"/>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3165" y="-180812"/>
            <a:ext cx="18241931" cy="10793142"/>
          </a:xfrm>
          <a:custGeom>
            <a:avLst/>
            <a:gdLst/>
            <a:ahLst/>
            <a:cxnLst/>
            <a:rect l="l" t="t" r="r" b="b"/>
            <a:pathLst>
              <a:path w="18241931" h="10793142">
                <a:moveTo>
                  <a:pt x="0" y="0"/>
                </a:moveTo>
                <a:lnTo>
                  <a:pt x="18241930" y="0"/>
                </a:lnTo>
                <a:lnTo>
                  <a:pt x="18241930" y="10793142"/>
                </a:lnTo>
                <a:lnTo>
                  <a:pt x="0" y="1079314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99425" y="568329"/>
            <a:ext cx="6246826"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MOCKUPS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B8063-03ED-FF2D-D55A-5DEF9E49DB96}"/>
            </a:ext>
          </a:extLst>
        </p:cNvPr>
        <p:cNvGrpSpPr/>
        <p:nvPr/>
      </p:nvGrpSpPr>
      <p:grpSpPr>
        <a:xfrm>
          <a:off x="0" y="0"/>
          <a:ext cx="0" cy="0"/>
          <a:chOff x="0" y="0"/>
          <a:chExt cx="0" cy="0"/>
        </a:xfrm>
      </p:grpSpPr>
      <p:pic>
        <p:nvPicPr>
          <p:cNvPr id="3" name="Picture 2" descr="A grey device with a white circle&#10;&#10;Description automatically generated">
            <a:extLst>
              <a:ext uri="{FF2B5EF4-FFF2-40B4-BE49-F238E27FC236}">
                <a16:creationId xmlns:a16="http://schemas.microsoft.com/office/drawing/2014/main" id="{0B8ABC17-7D8F-25D6-5562-C7621211C526}"/>
              </a:ext>
            </a:extLst>
          </p:cNvPr>
          <p:cNvPicPr>
            <a:picLocks noChangeAspect="1"/>
          </p:cNvPicPr>
          <p:nvPr/>
        </p:nvPicPr>
        <p:blipFill>
          <a:blip r:embed="rId2"/>
          <a:stretch>
            <a:fillRect/>
          </a:stretch>
        </p:blipFill>
        <p:spPr>
          <a:xfrm>
            <a:off x="448311" y="0"/>
            <a:ext cx="17391378" cy="10287000"/>
          </a:xfrm>
          <a:prstGeom prst="rect">
            <a:avLst/>
          </a:prstGeom>
        </p:spPr>
      </p:pic>
    </p:spTree>
    <p:extLst>
      <p:ext uri="{BB962C8B-B14F-4D97-AF65-F5344CB8AC3E}">
        <p14:creationId xmlns:p14="http://schemas.microsoft.com/office/powerpoint/2010/main" val="3059178068"/>
      </p:ext>
    </p:extLst>
  </p:cSld>
  <p:clrMapOvr>
    <a:masterClrMapping/>
  </p:clrMapOvr>
  <mc:AlternateContent xmlns:mc="http://schemas.openxmlformats.org/markup-compatibility/2006" xmlns:p14="http://schemas.microsoft.com/office/powerpoint/2010/main">
    <mc:Choice Requires="p14">
      <p:transition spd="med" p14:dur="700" advTm="2102">
        <p:fade/>
      </p:transition>
    </mc:Choice>
    <mc:Fallback xmlns="">
      <p:transition spd="med" advTm="210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4FCF5-1691-EFC8-0154-C8A9BE987526}"/>
            </a:ext>
          </a:extLst>
        </p:cNvPr>
        <p:cNvGrpSpPr/>
        <p:nvPr/>
      </p:nvGrpSpPr>
      <p:grpSpPr>
        <a:xfrm>
          <a:off x="0" y="0"/>
          <a:ext cx="0" cy="0"/>
          <a:chOff x="0" y="0"/>
          <a:chExt cx="0" cy="0"/>
        </a:xfrm>
      </p:grpSpPr>
      <p:pic>
        <p:nvPicPr>
          <p:cNvPr id="3" name="Picture 2" descr="A grey device with a white circle&#10;&#10;Description automatically generated">
            <a:extLst>
              <a:ext uri="{FF2B5EF4-FFF2-40B4-BE49-F238E27FC236}">
                <a16:creationId xmlns:a16="http://schemas.microsoft.com/office/drawing/2014/main" id="{6B9F11EB-D820-AE45-F31D-66F8B7234192}"/>
              </a:ext>
            </a:extLst>
          </p:cNvPr>
          <p:cNvPicPr>
            <a:picLocks noChangeAspect="1"/>
          </p:cNvPicPr>
          <p:nvPr/>
        </p:nvPicPr>
        <p:blipFill>
          <a:blip r:embed="rId2"/>
          <a:stretch>
            <a:fillRect/>
          </a:stretch>
        </p:blipFill>
        <p:spPr>
          <a:xfrm>
            <a:off x="448311" y="0"/>
            <a:ext cx="17391378" cy="10287000"/>
          </a:xfrm>
          <a:prstGeom prst="rect">
            <a:avLst/>
          </a:prstGeom>
        </p:spPr>
      </p:pic>
      <p:sp>
        <p:nvSpPr>
          <p:cNvPr id="5" name="Rectangle 4">
            <a:extLst>
              <a:ext uri="{FF2B5EF4-FFF2-40B4-BE49-F238E27FC236}">
                <a16:creationId xmlns:a16="http://schemas.microsoft.com/office/drawing/2014/main" id="{CFAAA3C3-7395-0C69-1812-DBD4DBB2E23D}"/>
              </a:ext>
            </a:extLst>
          </p:cNvPr>
          <p:cNvSpPr/>
          <p:nvPr/>
        </p:nvSpPr>
        <p:spPr>
          <a:xfrm>
            <a:off x="4485373" y="1588167"/>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2" name="TextBox 11">
            <a:extLst>
              <a:ext uri="{FF2B5EF4-FFF2-40B4-BE49-F238E27FC236}">
                <a16:creationId xmlns:a16="http://schemas.microsoft.com/office/drawing/2014/main" id="{6924D695-91BB-2F4C-5AA9-5C2AD4626A41}"/>
              </a:ext>
            </a:extLst>
          </p:cNvPr>
          <p:cNvSpPr txBox="1"/>
          <p:nvPr/>
        </p:nvSpPr>
        <p:spPr>
          <a:xfrm>
            <a:off x="2569945" y="1588164"/>
            <a:ext cx="1665170" cy="646331"/>
          </a:xfrm>
          <a:prstGeom prst="rect">
            <a:avLst/>
          </a:prstGeom>
          <a:solidFill>
            <a:schemeClr val="bg1">
              <a:lumMod val="95000"/>
            </a:schemeClr>
          </a:solidFill>
        </p:spPr>
        <p:txBody>
          <a:bodyPr wrap="square" rtlCol="0">
            <a:spAutoFit/>
          </a:bodyPr>
          <a:lstStyle/>
          <a:p>
            <a:pPr algn="ctr"/>
            <a:r>
              <a:rPr lang="en-GB" sz="3600" dirty="0"/>
              <a:t>Buzzer</a:t>
            </a:r>
            <a:endParaRPr lang="en-IN" sz="3600" dirty="0"/>
          </a:p>
        </p:txBody>
      </p:sp>
    </p:spTree>
    <p:extLst>
      <p:ext uri="{BB962C8B-B14F-4D97-AF65-F5344CB8AC3E}">
        <p14:creationId xmlns:p14="http://schemas.microsoft.com/office/powerpoint/2010/main" val="1190826768"/>
      </p:ext>
    </p:extLst>
  </p:cSld>
  <p:clrMapOvr>
    <a:masterClrMapping/>
  </p:clrMapOvr>
  <mc:AlternateContent xmlns:mc="http://schemas.openxmlformats.org/markup-compatibility/2006" xmlns:p14="http://schemas.microsoft.com/office/powerpoint/2010/main">
    <mc:Choice Requires="p14">
      <p:transition spd="med" p14:dur="700" advTm="1690">
        <p:fade/>
      </p:transition>
    </mc:Choice>
    <mc:Fallback xmlns="">
      <p:transition spd="med" advTm="169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5AC14-C862-EFC6-C8D5-B25CAC389940}"/>
            </a:ext>
          </a:extLst>
        </p:cNvPr>
        <p:cNvGrpSpPr/>
        <p:nvPr/>
      </p:nvGrpSpPr>
      <p:grpSpPr>
        <a:xfrm>
          <a:off x="0" y="0"/>
          <a:ext cx="0" cy="0"/>
          <a:chOff x="0" y="0"/>
          <a:chExt cx="0" cy="0"/>
        </a:xfrm>
      </p:grpSpPr>
      <p:pic>
        <p:nvPicPr>
          <p:cNvPr id="3" name="Picture 2" descr="A grey device with a white circle&#10;&#10;Description automatically generated">
            <a:extLst>
              <a:ext uri="{FF2B5EF4-FFF2-40B4-BE49-F238E27FC236}">
                <a16:creationId xmlns:a16="http://schemas.microsoft.com/office/drawing/2014/main" id="{C5E71365-A541-560E-A5B5-9693ED39344D}"/>
              </a:ext>
            </a:extLst>
          </p:cNvPr>
          <p:cNvPicPr>
            <a:picLocks noChangeAspect="1"/>
          </p:cNvPicPr>
          <p:nvPr/>
        </p:nvPicPr>
        <p:blipFill>
          <a:blip r:embed="rId2"/>
          <a:stretch>
            <a:fillRect/>
          </a:stretch>
        </p:blipFill>
        <p:spPr>
          <a:xfrm>
            <a:off x="448311" y="0"/>
            <a:ext cx="17391378" cy="10287000"/>
          </a:xfrm>
          <a:prstGeom prst="rect">
            <a:avLst/>
          </a:prstGeom>
        </p:spPr>
      </p:pic>
      <p:sp>
        <p:nvSpPr>
          <p:cNvPr id="5" name="Rectangle 4">
            <a:extLst>
              <a:ext uri="{FF2B5EF4-FFF2-40B4-BE49-F238E27FC236}">
                <a16:creationId xmlns:a16="http://schemas.microsoft.com/office/drawing/2014/main" id="{ED152F19-FB9F-2EBC-EA22-57D8B38E0554}"/>
              </a:ext>
            </a:extLst>
          </p:cNvPr>
          <p:cNvSpPr/>
          <p:nvPr/>
        </p:nvSpPr>
        <p:spPr>
          <a:xfrm>
            <a:off x="4485373" y="1588167"/>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9" name="Rectangle 8">
            <a:extLst>
              <a:ext uri="{FF2B5EF4-FFF2-40B4-BE49-F238E27FC236}">
                <a16:creationId xmlns:a16="http://schemas.microsoft.com/office/drawing/2014/main" id="{8263C6ED-A24C-302C-B8DF-609ADA5DE960}"/>
              </a:ext>
            </a:extLst>
          </p:cNvPr>
          <p:cNvSpPr/>
          <p:nvPr/>
        </p:nvSpPr>
        <p:spPr>
          <a:xfrm>
            <a:off x="4485373" y="7158793"/>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2" name="TextBox 11">
            <a:extLst>
              <a:ext uri="{FF2B5EF4-FFF2-40B4-BE49-F238E27FC236}">
                <a16:creationId xmlns:a16="http://schemas.microsoft.com/office/drawing/2014/main" id="{21652735-F5F0-7159-5D60-A3AB64EF44B4}"/>
              </a:ext>
            </a:extLst>
          </p:cNvPr>
          <p:cNvSpPr txBox="1"/>
          <p:nvPr/>
        </p:nvSpPr>
        <p:spPr>
          <a:xfrm>
            <a:off x="2569945" y="1588164"/>
            <a:ext cx="1665170" cy="646331"/>
          </a:xfrm>
          <a:prstGeom prst="rect">
            <a:avLst/>
          </a:prstGeom>
          <a:solidFill>
            <a:schemeClr val="bg1">
              <a:lumMod val="95000"/>
            </a:schemeClr>
          </a:solidFill>
        </p:spPr>
        <p:txBody>
          <a:bodyPr wrap="square" rtlCol="0">
            <a:spAutoFit/>
          </a:bodyPr>
          <a:lstStyle/>
          <a:p>
            <a:pPr algn="ctr"/>
            <a:r>
              <a:rPr lang="en-GB" sz="3600" dirty="0"/>
              <a:t>Buzzer</a:t>
            </a:r>
            <a:endParaRPr lang="en-IN" sz="3600" dirty="0"/>
          </a:p>
        </p:txBody>
      </p:sp>
      <p:sp>
        <p:nvSpPr>
          <p:cNvPr id="13" name="TextBox 12">
            <a:extLst>
              <a:ext uri="{FF2B5EF4-FFF2-40B4-BE49-F238E27FC236}">
                <a16:creationId xmlns:a16="http://schemas.microsoft.com/office/drawing/2014/main" id="{3C3EAC60-A831-3D8D-B2EA-90CA21C3F162}"/>
              </a:ext>
            </a:extLst>
          </p:cNvPr>
          <p:cNvSpPr txBox="1"/>
          <p:nvPr/>
        </p:nvSpPr>
        <p:spPr>
          <a:xfrm>
            <a:off x="1607420" y="7621034"/>
            <a:ext cx="2627696" cy="1200329"/>
          </a:xfrm>
          <a:prstGeom prst="rect">
            <a:avLst/>
          </a:prstGeom>
          <a:solidFill>
            <a:schemeClr val="bg1">
              <a:lumMod val="95000"/>
            </a:schemeClr>
          </a:solidFill>
        </p:spPr>
        <p:txBody>
          <a:bodyPr wrap="square" rtlCol="0">
            <a:spAutoFit/>
          </a:bodyPr>
          <a:lstStyle/>
          <a:p>
            <a:pPr algn="ctr"/>
            <a:r>
              <a:rPr lang="en-GB" sz="3600" dirty="0"/>
              <a:t>Potentiometer</a:t>
            </a:r>
            <a:endParaRPr lang="en-IN" sz="3600" dirty="0"/>
          </a:p>
        </p:txBody>
      </p:sp>
    </p:spTree>
    <p:extLst>
      <p:ext uri="{BB962C8B-B14F-4D97-AF65-F5344CB8AC3E}">
        <p14:creationId xmlns:p14="http://schemas.microsoft.com/office/powerpoint/2010/main" val="833681668"/>
      </p:ext>
    </p:extLst>
  </p:cSld>
  <p:clrMapOvr>
    <a:masterClrMapping/>
  </p:clrMapOvr>
  <mc:AlternateContent xmlns:mc="http://schemas.openxmlformats.org/markup-compatibility/2006" xmlns:p14="http://schemas.microsoft.com/office/powerpoint/2010/main">
    <mc:Choice Requires="p14">
      <p:transition spd="med" p14:dur="700" advTm="5249">
        <p:fade/>
      </p:transition>
    </mc:Choice>
    <mc:Fallback xmlns="">
      <p:transition spd="med" advTm="524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E1F82-1D87-012C-3E7E-87E5D91409DC}"/>
            </a:ext>
          </a:extLst>
        </p:cNvPr>
        <p:cNvGrpSpPr/>
        <p:nvPr/>
      </p:nvGrpSpPr>
      <p:grpSpPr>
        <a:xfrm>
          <a:off x="0" y="0"/>
          <a:ext cx="0" cy="0"/>
          <a:chOff x="0" y="0"/>
          <a:chExt cx="0" cy="0"/>
        </a:xfrm>
      </p:grpSpPr>
      <p:pic>
        <p:nvPicPr>
          <p:cNvPr id="3" name="Picture 2" descr="A grey device with a white circle&#10;&#10;Description automatically generated">
            <a:extLst>
              <a:ext uri="{FF2B5EF4-FFF2-40B4-BE49-F238E27FC236}">
                <a16:creationId xmlns:a16="http://schemas.microsoft.com/office/drawing/2014/main" id="{86A6EBBE-2AD5-8E42-54F8-8215C1217E91}"/>
              </a:ext>
            </a:extLst>
          </p:cNvPr>
          <p:cNvPicPr>
            <a:picLocks noChangeAspect="1"/>
          </p:cNvPicPr>
          <p:nvPr/>
        </p:nvPicPr>
        <p:blipFill>
          <a:blip r:embed="rId2"/>
          <a:stretch>
            <a:fillRect/>
          </a:stretch>
        </p:blipFill>
        <p:spPr>
          <a:xfrm>
            <a:off x="448311" y="0"/>
            <a:ext cx="17391378" cy="10287000"/>
          </a:xfrm>
          <a:prstGeom prst="rect">
            <a:avLst/>
          </a:prstGeom>
        </p:spPr>
      </p:pic>
      <p:sp>
        <p:nvSpPr>
          <p:cNvPr id="5" name="Rectangle 4">
            <a:extLst>
              <a:ext uri="{FF2B5EF4-FFF2-40B4-BE49-F238E27FC236}">
                <a16:creationId xmlns:a16="http://schemas.microsoft.com/office/drawing/2014/main" id="{9ED1C71B-B795-4FED-3C01-2F6B31645C80}"/>
              </a:ext>
            </a:extLst>
          </p:cNvPr>
          <p:cNvSpPr/>
          <p:nvPr/>
        </p:nvSpPr>
        <p:spPr>
          <a:xfrm>
            <a:off x="4485373" y="1588167"/>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9" name="Rectangle 8">
            <a:extLst>
              <a:ext uri="{FF2B5EF4-FFF2-40B4-BE49-F238E27FC236}">
                <a16:creationId xmlns:a16="http://schemas.microsoft.com/office/drawing/2014/main" id="{37ACA9E8-B002-CDAB-3141-DE076A21B6C3}"/>
              </a:ext>
            </a:extLst>
          </p:cNvPr>
          <p:cNvSpPr/>
          <p:nvPr/>
        </p:nvSpPr>
        <p:spPr>
          <a:xfrm>
            <a:off x="4485373" y="7158793"/>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0" name="Rectangle 9">
            <a:extLst>
              <a:ext uri="{FF2B5EF4-FFF2-40B4-BE49-F238E27FC236}">
                <a16:creationId xmlns:a16="http://schemas.microsoft.com/office/drawing/2014/main" id="{A9D4051E-720D-51A3-9748-A335C09D543A}"/>
              </a:ext>
            </a:extLst>
          </p:cNvPr>
          <p:cNvSpPr/>
          <p:nvPr/>
        </p:nvSpPr>
        <p:spPr>
          <a:xfrm>
            <a:off x="12326755" y="3988873"/>
            <a:ext cx="1023486" cy="470996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2" name="TextBox 11">
            <a:extLst>
              <a:ext uri="{FF2B5EF4-FFF2-40B4-BE49-F238E27FC236}">
                <a16:creationId xmlns:a16="http://schemas.microsoft.com/office/drawing/2014/main" id="{94E6BCA2-A791-32EA-D22F-97C75E9F83F8}"/>
              </a:ext>
            </a:extLst>
          </p:cNvPr>
          <p:cNvSpPr txBox="1"/>
          <p:nvPr/>
        </p:nvSpPr>
        <p:spPr>
          <a:xfrm>
            <a:off x="2569945" y="1588164"/>
            <a:ext cx="1665170" cy="646331"/>
          </a:xfrm>
          <a:prstGeom prst="rect">
            <a:avLst/>
          </a:prstGeom>
          <a:solidFill>
            <a:schemeClr val="bg1">
              <a:lumMod val="95000"/>
            </a:schemeClr>
          </a:solidFill>
        </p:spPr>
        <p:txBody>
          <a:bodyPr wrap="square" rtlCol="0">
            <a:spAutoFit/>
          </a:bodyPr>
          <a:lstStyle/>
          <a:p>
            <a:pPr algn="ctr"/>
            <a:r>
              <a:rPr lang="en-GB" sz="3600" dirty="0"/>
              <a:t>Buzzer</a:t>
            </a:r>
            <a:endParaRPr lang="en-IN" sz="3600" dirty="0"/>
          </a:p>
        </p:txBody>
      </p:sp>
      <p:sp>
        <p:nvSpPr>
          <p:cNvPr id="13" name="TextBox 12">
            <a:extLst>
              <a:ext uri="{FF2B5EF4-FFF2-40B4-BE49-F238E27FC236}">
                <a16:creationId xmlns:a16="http://schemas.microsoft.com/office/drawing/2014/main" id="{5A7D8EC3-EFCA-3C1F-43F3-534645095612}"/>
              </a:ext>
            </a:extLst>
          </p:cNvPr>
          <p:cNvSpPr txBox="1"/>
          <p:nvPr/>
        </p:nvSpPr>
        <p:spPr>
          <a:xfrm>
            <a:off x="1219200" y="7621034"/>
            <a:ext cx="3015916" cy="646331"/>
          </a:xfrm>
          <a:prstGeom prst="rect">
            <a:avLst/>
          </a:prstGeom>
          <a:solidFill>
            <a:schemeClr val="bg1">
              <a:lumMod val="95000"/>
            </a:schemeClr>
          </a:solidFill>
        </p:spPr>
        <p:txBody>
          <a:bodyPr wrap="square" rtlCol="0">
            <a:spAutoFit/>
          </a:bodyPr>
          <a:lstStyle/>
          <a:p>
            <a:pPr algn="ctr"/>
            <a:r>
              <a:rPr lang="en-GB" sz="3600" dirty="0"/>
              <a:t>Potentiometer</a:t>
            </a:r>
            <a:endParaRPr lang="en-IN" sz="3600" dirty="0"/>
          </a:p>
        </p:txBody>
      </p:sp>
      <p:sp>
        <p:nvSpPr>
          <p:cNvPr id="14" name="TextBox 13">
            <a:extLst>
              <a:ext uri="{FF2B5EF4-FFF2-40B4-BE49-F238E27FC236}">
                <a16:creationId xmlns:a16="http://schemas.microsoft.com/office/drawing/2014/main" id="{C2657700-95DD-2886-F7D5-36C99A300CB1}"/>
              </a:ext>
            </a:extLst>
          </p:cNvPr>
          <p:cNvSpPr txBox="1"/>
          <p:nvPr/>
        </p:nvSpPr>
        <p:spPr>
          <a:xfrm>
            <a:off x="13499239" y="5866514"/>
            <a:ext cx="1949310" cy="1200329"/>
          </a:xfrm>
          <a:prstGeom prst="rect">
            <a:avLst/>
          </a:prstGeom>
          <a:solidFill>
            <a:schemeClr val="bg1">
              <a:lumMod val="95000"/>
            </a:schemeClr>
          </a:solidFill>
        </p:spPr>
        <p:txBody>
          <a:bodyPr wrap="square" rtlCol="0">
            <a:spAutoFit/>
          </a:bodyPr>
          <a:lstStyle/>
          <a:p>
            <a:pPr algn="ctr"/>
            <a:r>
              <a:rPr lang="en-GB" sz="3600" dirty="0"/>
              <a:t>RGB LED Bulbs</a:t>
            </a:r>
            <a:endParaRPr lang="en-IN" sz="3600" dirty="0"/>
          </a:p>
        </p:txBody>
      </p:sp>
    </p:spTree>
    <p:extLst>
      <p:ext uri="{BB962C8B-B14F-4D97-AF65-F5344CB8AC3E}">
        <p14:creationId xmlns:p14="http://schemas.microsoft.com/office/powerpoint/2010/main" val="1016577989"/>
      </p:ext>
    </p:extLst>
  </p:cSld>
  <p:clrMapOvr>
    <a:masterClrMapping/>
  </p:clrMapOvr>
  <mc:AlternateContent xmlns:mc="http://schemas.openxmlformats.org/markup-compatibility/2006" xmlns:p14="http://schemas.microsoft.com/office/powerpoint/2010/main">
    <mc:Choice Requires="p14">
      <p:transition spd="med" p14:dur="700" advTm="4998">
        <p:fade/>
      </p:transition>
    </mc:Choice>
    <mc:Fallback xmlns="">
      <p:transition spd="med" advTm="499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60DA9-9FDA-C521-7E1E-5A2E85D6289B}"/>
            </a:ext>
          </a:extLst>
        </p:cNvPr>
        <p:cNvGrpSpPr/>
        <p:nvPr/>
      </p:nvGrpSpPr>
      <p:grpSpPr>
        <a:xfrm>
          <a:off x="0" y="0"/>
          <a:ext cx="0" cy="0"/>
          <a:chOff x="0" y="0"/>
          <a:chExt cx="0" cy="0"/>
        </a:xfrm>
      </p:grpSpPr>
      <p:pic>
        <p:nvPicPr>
          <p:cNvPr id="3" name="Picture 2" descr="A grey device with a white circle&#10;&#10;Description automatically generated">
            <a:extLst>
              <a:ext uri="{FF2B5EF4-FFF2-40B4-BE49-F238E27FC236}">
                <a16:creationId xmlns:a16="http://schemas.microsoft.com/office/drawing/2014/main" id="{44D3F4BF-FDF7-112F-49BE-DFA0AD354263}"/>
              </a:ext>
            </a:extLst>
          </p:cNvPr>
          <p:cNvPicPr>
            <a:picLocks noChangeAspect="1"/>
          </p:cNvPicPr>
          <p:nvPr/>
        </p:nvPicPr>
        <p:blipFill>
          <a:blip r:embed="rId2"/>
          <a:stretch>
            <a:fillRect/>
          </a:stretch>
        </p:blipFill>
        <p:spPr>
          <a:xfrm>
            <a:off x="448311" y="0"/>
            <a:ext cx="17391378" cy="10287000"/>
          </a:xfrm>
          <a:prstGeom prst="rect">
            <a:avLst/>
          </a:prstGeom>
        </p:spPr>
      </p:pic>
      <p:sp>
        <p:nvSpPr>
          <p:cNvPr id="5" name="Rectangle 4">
            <a:extLst>
              <a:ext uri="{FF2B5EF4-FFF2-40B4-BE49-F238E27FC236}">
                <a16:creationId xmlns:a16="http://schemas.microsoft.com/office/drawing/2014/main" id="{8714743D-2FC4-18E7-5470-C15881F7A2C7}"/>
              </a:ext>
            </a:extLst>
          </p:cNvPr>
          <p:cNvSpPr/>
          <p:nvPr/>
        </p:nvSpPr>
        <p:spPr>
          <a:xfrm>
            <a:off x="4485373" y="1588167"/>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9" name="Rectangle 8">
            <a:extLst>
              <a:ext uri="{FF2B5EF4-FFF2-40B4-BE49-F238E27FC236}">
                <a16:creationId xmlns:a16="http://schemas.microsoft.com/office/drawing/2014/main" id="{20C5C2D4-66AE-7F91-9A04-906515687876}"/>
              </a:ext>
            </a:extLst>
          </p:cNvPr>
          <p:cNvSpPr/>
          <p:nvPr/>
        </p:nvSpPr>
        <p:spPr>
          <a:xfrm>
            <a:off x="4485373" y="7158793"/>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0" name="Rectangle 9">
            <a:extLst>
              <a:ext uri="{FF2B5EF4-FFF2-40B4-BE49-F238E27FC236}">
                <a16:creationId xmlns:a16="http://schemas.microsoft.com/office/drawing/2014/main" id="{4D56C34F-036C-8469-A943-92FC3D64497D}"/>
              </a:ext>
            </a:extLst>
          </p:cNvPr>
          <p:cNvSpPr/>
          <p:nvPr/>
        </p:nvSpPr>
        <p:spPr>
          <a:xfrm>
            <a:off x="12326755" y="3988873"/>
            <a:ext cx="1023486" cy="470996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1" name="Rectangle 10">
            <a:extLst>
              <a:ext uri="{FF2B5EF4-FFF2-40B4-BE49-F238E27FC236}">
                <a16:creationId xmlns:a16="http://schemas.microsoft.com/office/drawing/2014/main" id="{9F3D67F3-29D8-ADC7-30A0-795A1F0B82A5}"/>
              </a:ext>
            </a:extLst>
          </p:cNvPr>
          <p:cNvSpPr/>
          <p:nvPr/>
        </p:nvSpPr>
        <p:spPr>
          <a:xfrm rot="19204104">
            <a:off x="10100113" y="6017797"/>
            <a:ext cx="641682" cy="613610"/>
          </a:xfrm>
          <a:prstGeom prst="rect">
            <a:avLst/>
          </a:prstGeom>
          <a:solidFill>
            <a:srgbClr val="FF6600">
              <a:alpha val="38039"/>
            </a:srgbClr>
          </a:solid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2" name="TextBox 11">
            <a:extLst>
              <a:ext uri="{FF2B5EF4-FFF2-40B4-BE49-F238E27FC236}">
                <a16:creationId xmlns:a16="http://schemas.microsoft.com/office/drawing/2014/main" id="{AA41AFD2-643C-0A7E-3808-188771EB10B6}"/>
              </a:ext>
            </a:extLst>
          </p:cNvPr>
          <p:cNvSpPr txBox="1"/>
          <p:nvPr/>
        </p:nvSpPr>
        <p:spPr>
          <a:xfrm>
            <a:off x="2569945" y="1588164"/>
            <a:ext cx="1665170" cy="646331"/>
          </a:xfrm>
          <a:prstGeom prst="rect">
            <a:avLst/>
          </a:prstGeom>
          <a:solidFill>
            <a:schemeClr val="bg1">
              <a:lumMod val="95000"/>
            </a:schemeClr>
          </a:solidFill>
        </p:spPr>
        <p:txBody>
          <a:bodyPr wrap="square" rtlCol="0">
            <a:spAutoFit/>
          </a:bodyPr>
          <a:lstStyle/>
          <a:p>
            <a:pPr algn="ctr"/>
            <a:r>
              <a:rPr lang="en-GB" sz="3600" dirty="0"/>
              <a:t>Buzzer</a:t>
            </a:r>
            <a:endParaRPr lang="en-IN" sz="3600" dirty="0"/>
          </a:p>
        </p:txBody>
      </p:sp>
      <p:sp>
        <p:nvSpPr>
          <p:cNvPr id="13" name="TextBox 12">
            <a:extLst>
              <a:ext uri="{FF2B5EF4-FFF2-40B4-BE49-F238E27FC236}">
                <a16:creationId xmlns:a16="http://schemas.microsoft.com/office/drawing/2014/main" id="{DC6D2639-F84E-ACAC-8423-A360E5AEA9FA}"/>
              </a:ext>
            </a:extLst>
          </p:cNvPr>
          <p:cNvSpPr txBox="1"/>
          <p:nvPr/>
        </p:nvSpPr>
        <p:spPr>
          <a:xfrm>
            <a:off x="1607420" y="7621034"/>
            <a:ext cx="2627696" cy="1200329"/>
          </a:xfrm>
          <a:prstGeom prst="rect">
            <a:avLst/>
          </a:prstGeom>
          <a:solidFill>
            <a:schemeClr val="bg1">
              <a:lumMod val="95000"/>
            </a:schemeClr>
          </a:solidFill>
        </p:spPr>
        <p:txBody>
          <a:bodyPr wrap="square" rtlCol="0">
            <a:spAutoFit/>
          </a:bodyPr>
          <a:lstStyle/>
          <a:p>
            <a:pPr algn="ctr"/>
            <a:r>
              <a:rPr lang="en-GB" sz="3600" dirty="0"/>
              <a:t>Potentiometer</a:t>
            </a:r>
            <a:endParaRPr lang="en-IN" sz="3600" dirty="0"/>
          </a:p>
        </p:txBody>
      </p:sp>
      <p:sp>
        <p:nvSpPr>
          <p:cNvPr id="14" name="TextBox 13">
            <a:extLst>
              <a:ext uri="{FF2B5EF4-FFF2-40B4-BE49-F238E27FC236}">
                <a16:creationId xmlns:a16="http://schemas.microsoft.com/office/drawing/2014/main" id="{E4BAF95C-7A5B-E911-7910-4CA439A3A0C8}"/>
              </a:ext>
            </a:extLst>
          </p:cNvPr>
          <p:cNvSpPr txBox="1"/>
          <p:nvPr/>
        </p:nvSpPr>
        <p:spPr>
          <a:xfrm>
            <a:off x="13499239" y="5866514"/>
            <a:ext cx="1949310" cy="1200329"/>
          </a:xfrm>
          <a:prstGeom prst="rect">
            <a:avLst/>
          </a:prstGeom>
          <a:solidFill>
            <a:schemeClr val="bg1">
              <a:lumMod val="95000"/>
            </a:schemeClr>
          </a:solidFill>
        </p:spPr>
        <p:txBody>
          <a:bodyPr wrap="square" rtlCol="0">
            <a:spAutoFit/>
          </a:bodyPr>
          <a:lstStyle/>
          <a:p>
            <a:pPr algn="ctr"/>
            <a:r>
              <a:rPr lang="en-GB" sz="3600" dirty="0"/>
              <a:t>RGB LED Bulbs</a:t>
            </a:r>
            <a:endParaRPr lang="en-IN" sz="3600" dirty="0"/>
          </a:p>
        </p:txBody>
      </p:sp>
      <p:sp>
        <p:nvSpPr>
          <p:cNvPr id="15" name="TextBox 14">
            <a:extLst>
              <a:ext uri="{FF2B5EF4-FFF2-40B4-BE49-F238E27FC236}">
                <a16:creationId xmlns:a16="http://schemas.microsoft.com/office/drawing/2014/main" id="{EBA2D76B-F822-63B1-AE09-803928DC2DEA}"/>
              </a:ext>
            </a:extLst>
          </p:cNvPr>
          <p:cNvSpPr txBox="1"/>
          <p:nvPr/>
        </p:nvSpPr>
        <p:spPr>
          <a:xfrm>
            <a:off x="7837306" y="6882370"/>
            <a:ext cx="2497016" cy="1754326"/>
          </a:xfrm>
          <a:prstGeom prst="rect">
            <a:avLst/>
          </a:prstGeom>
          <a:solidFill>
            <a:srgbClr val="F2F2F2">
              <a:alpha val="81961"/>
            </a:srgbClr>
          </a:solidFill>
        </p:spPr>
        <p:txBody>
          <a:bodyPr wrap="square" rtlCol="0">
            <a:spAutoFit/>
          </a:bodyPr>
          <a:lstStyle/>
          <a:p>
            <a:pPr algn="ctr"/>
            <a:r>
              <a:rPr lang="en-GB" sz="3600" dirty="0"/>
              <a:t>LiDAR Sensor Underneath</a:t>
            </a:r>
            <a:endParaRPr lang="en-IN" sz="3600" dirty="0"/>
          </a:p>
        </p:txBody>
      </p:sp>
    </p:spTree>
    <p:extLst>
      <p:ext uri="{BB962C8B-B14F-4D97-AF65-F5344CB8AC3E}">
        <p14:creationId xmlns:p14="http://schemas.microsoft.com/office/powerpoint/2010/main" val="2757293019"/>
      </p:ext>
    </p:extLst>
  </p:cSld>
  <p:clrMapOvr>
    <a:masterClrMapping/>
  </p:clrMapOvr>
  <mc:AlternateContent xmlns:mc="http://schemas.openxmlformats.org/markup-compatibility/2006" xmlns:p14="http://schemas.microsoft.com/office/powerpoint/2010/main">
    <mc:Choice Requires="p14">
      <p:transition spd="med" p14:dur="700" advTm="5799">
        <p:fade/>
      </p:transition>
    </mc:Choice>
    <mc:Fallback xmlns="">
      <p:transition spd="med" advTm="5799">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5AC6-CC7D-6F66-DBCF-6D20CECD0BA0}"/>
            </a:ext>
          </a:extLst>
        </p:cNvPr>
        <p:cNvGrpSpPr/>
        <p:nvPr/>
      </p:nvGrpSpPr>
      <p:grpSpPr>
        <a:xfrm>
          <a:off x="0" y="0"/>
          <a:ext cx="0" cy="0"/>
          <a:chOff x="0" y="0"/>
          <a:chExt cx="0" cy="0"/>
        </a:xfrm>
      </p:grpSpPr>
      <p:pic>
        <p:nvPicPr>
          <p:cNvPr id="3" name="Picture 2" descr="A grey device with a white circle&#10;&#10;Description automatically generated">
            <a:extLst>
              <a:ext uri="{FF2B5EF4-FFF2-40B4-BE49-F238E27FC236}">
                <a16:creationId xmlns:a16="http://schemas.microsoft.com/office/drawing/2014/main" id="{D1C4D520-8725-81A4-B3DA-C765404FC1F7}"/>
              </a:ext>
            </a:extLst>
          </p:cNvPr>
          <p:cNvPicPr>
            <a:picLocks noChangeAspect="1"/>
          </p:cNvPicPr>
          <p:nvPr/>
        </p:nvPicPr>
        <p:blipFill>
          <a:blip r:embed="rId2"/>
          <a:stretch>
            <a:fillRect/>
          </a:stretch>
        </p:blipFill>
        <p:spPr>
          <a:xfrm>
            <a:off x="448311" y="0"/>
            <a:ext cx="17391378" cy="10287000"/>
          </a:xfrm>
          <a:prstGeom prst="rect">
            <a:avLst/>
          </a:prstGeom>
        </p:spPr>
      </p:pic>
      <p:sp>
        <p:nvSpPr>
          <p:cNvPr id="5" name="Rectangle 4">
            <a:extLst>
              <a:ext uri="{FF2B5EF4-FFF2-40B4-BE49-F238E27FC236}">
                <a16:creationId xmlns:a16="http://schemas.microsoft.com/office/drawing/2014/main" id="{5FE73801-660C-0089-BBDB-E557BC997472}"/>
              </a:ext>
            </a:extLst>
          </p:cNvPr>
          <p:cNvSpPr/>
          <p:nvPr/>
        </p:nvSpPr>
        <p:spPr>
          <a:xfrm>
            <a:off x="4485373" y="1588167"/>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9" name="Rectangle 8">
            <a:extLst>
              <a:ext uri="{FF2B5EF4-FFF2-40B4-BE49-F238E27FC236}">
                <a16:creationId xmlns:a16="http://schemas.microsoft.com/office/drawing/2014/main" id="{8299AB97-7BB8-139C-1DDC-458566F5A1BA}"/>
              </a:ext>
            </a:extLst>
          </p:cNvPr>
          <p:cNvSpPr/>
          <p:nvPr/>
        </p:nvSpPr>
        <p:spPr>
          <a:xfrm>
            <a:off x="4485373" y="7158793"/>
            <a:ext cx="1665170" cy="154004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0" name="Rectangle 9">
            <a:extLst>
              <a:ext uri="{FF2B5EF4-FFF2-40B4-BE49-F238E27FC236}">
                <a16:creationId xmlns:a16="http://schemas.microsoft.com/office/drawing/2014/main" id="{0C71BFD4-3994-5B67-9F42-7F7296CC7BD9}"/>
              </a:ext>
            </a:extLst>
          </p:cNvPr>
          <p:cNvSpPr/>
          <p:nvPr/>
        </p:nvSpPr>
        <p:spPr>
          <a:xfrm>
            <a:off x="12326755" y="3988873"/>
            <a:ext cx="1023486" cy="4709962"/>
          </a:xfrm>
          <a:prstGeom prst="rect">
            <a:avLst/>
          </a:prstGeom>
          <a:no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1" name="Rectangle 10">
            <a:extLst>
              <a:ext uri="{FF2B5EF4-FFF2-40B4-BE49-F238E27FC236}">
                <a16:creationId xmlns:a16="http://schemas.microsoft.com/office/drawing/2014/main" id="{AAF46559-21CE-9364-0EC9-AC586B865F84}"/>
              </a:ext>
            </a:extLst>
          </p:cNvPr>
          <p:cNvSpPr/>
          <p:nvPr/>
        </p:nvSpPr>
        <p:spPr>
          <a:xfrm rot="19204104">
            <a:off x="10100113" y="6017797"/>
            <a:ext cx="641682" cy="613610"/>
          </a:xfrm>
          <a:prstGeom prst="rect">
            <a:avLst/>
          </a:prstGeom>
          <a:solidFill>
            <a:srgbClr val="FF6600">
              <a:alpha val="38039"/>
            </a:srgbClr>
          </a:solidFill>
          <a:ln w="28575">
            <a:solidFill>
              <a:srgbClr val="C00000"/>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3600"/>
          </a:p>
        </p:txBody>
      </p:sp>
      <p:sp>
        <p:nvSpPr>
          <p:cNvPr id="12" name="TextBox 11">
            <a:extLst>
              <a:ext uri="{FF2B5EF4-FFF2-40B4-BE49-F238E27FC236}">
                <a16:creationId xmlns:a16="http://schemas.microsoft.com/office/drawing/2014/main" id="{4EBC4EB5-3AD4-378E-2457-EC85D4CF3FB0}"/>
              </a:ext>
            </a:extLst>
          </p:cNvPr>
          <p:cNvSpPr txBox="1"/>
          <p:nvPr/>
        </p:nvSpPr>
        <p:spPr>
          <a:xfrm>
            <a:off x="2569945" y="1588164"/>
            <a:ext cx="1665170" cy="646331"/>
          </a:xfrm>
          <a:prstGeom prst="rect">
            <a:avLst/>
          </a:prstGeom>
          <a:solidFill>
            <a:schemeClr val="bg1">
              <a:lumMod val="95000"/>
            </a:schemeClr>
          </a:solidFill>
        </p:spPr>
        <p:txBody>
          <a:bodyPr wrap="square" rtlCol="0">
            <a:spAutoFit/>
          </a:bodyPr>
          <a:lstStyle/>
          <a:p>
            <a:pPr algn="ctr"/>
            <a:r>
              <a:rPr lang="en-GB" sz="3600" dirty="0"/>
              <a:t>Buzzer</a:t>
            </a:r>
            <a:endParaRPr lang="en-IN" sz="3600" dirty="0"/>
          </a:p>
        </p:txBody>
      </p:sp>
      <p:sp>
        <p:nvSpPr>
          <p:cNvPr id="13" name="TextBox 12">
            <a:extLst>
              <a:ext uri="{FF2B5EF4-FFF2-40B4-BE49-F238E27FC236}">
                <a16:creationId xmlns:a16="http://schemas.microsoft.com/office/drawing/2014/main" id="{F67A738B-BBC8-C769-281B-2AD7573AAB00}"/>
              </a:ext>
            </a:extLst>
          </p:cNvPr>
          <p:cNvSpPr txBox="1"/>
          <p:nvPr/>
        </p:nvSpPr>
        <p:spPr>
          <a:xfrm>
            <a:off x="1607420" y="7621034"/>
            <a:ext cx="2627696" cy="1200329"/>
          </a:xfrm>
          <a:prstGeom prst="rect">
            <a:avLst/>
          </a:prstGeom>
          <a:solidFill>
            <a:schemeClr val="bg1">
              <a:lumMod val="95000"/>
            </a:schemeClr>
          </a:solidFill>
        </p:spPr>
        <p:txBody>
          <a:bodyPr wrap="square" rtlCol="0">
            <a:spAutoFit/>
          </a:bodyPr>
          <a:lstStyle/>
          <a:p>
            <a:pPr algn="ctr"/>
            <a:r>
              <a:rPr lang="en-GB" sz="3600" dirty="0"/>
              <a:t>Potentiometer</a:t>
            </a:r>
            <a:endParaRPr lang="en-IN" sz="3600" dirty="0"/>
          </a:p>
        </p:txBody>
      </p:sp>
      <p:sp>
        <p:nvSpPr>
          <p:cNvPr id="14" name="TextBox 13">
            <a:extLst>
              <a:ext uri="{FF2B5EF4-FFF2-40B4-BE49-F238E27FC236}">
                <a16:creationId xmlns:a16="http://schemas.microsoft.com/office/drawing/2014/main" id="{32BF6DEC-EDD3-8B1C-FDF6-B2A716834CEF}"/>
              </a:ext>
            </a:extLst>
          </p:cNvPr>
          <p:cNvSpPr txBox="1"/>
          <p:nvPr/>
        </p:nvSpPr>
        <p:spPr>
          <a:xfrm>
            <a:off x="13499239" y="5866514"/>
            <a:ext cx="1949310" cy="1200329"/>
          </a:xfrm>
          <a:prstGeom prst="rect">
            <a:avLst/>
          </a:prstGeom>
          <a:solidFill>
            <a:schemeClr val="bg1">
              <a:lumMod val="95000"/>
            </a:schemeClr>
          </a:solidFill>
        </p:spPr>
        <p:txBody>
          <a:bodyPr wrap="square" rtlCol="0">
            <a:spAutoFit/>
          </a:bodyPr>
          <a:lstStyle/>
          <a:p>
            <a:pPr algn="ctr"/>
            <a:r>
              <a:rPr lang="en-GB" sz="3600" dirty="0"/>
              <a:t>RGB LED Bulbs</a:t>
            </a:r>
            <a:endParaRPr lang="en-IN" sz="3600" dirty="0"/>
          </a:p>
        </p:txBody>
      </p:sp>
      <p:sp>
        <p:nvSpPr>
          <p:cNvPr id="15" name="TextBox 14">
            <a:extLst>
              <a:ext uri="{FF2B5EF4-FFF2-40B4-BE49-F238E27FC236}">
                <a16:creationId xmlns:a16="http://schemas.microsoft.com/office/drawing/2014/main" id="{59DE269B-E5CD-BE74-0909-79D0827138F9}"/>
              </a:ext>
            </a:extLst>
          </p:cNvPr>
          <p:cNvSpPr txBox="1"/>
          <p:nvPr/>
        </p:nvSpPr>
        <p:spPr>
          <a:xfrm>
            <a:off x="7837306" y="6882370"/>
            <a:ext cx="2497016" cy="1754326"/>
          </a:xfrm>
          <a:prstGeom prst="rect">
            <a:avLst/>
          </a:prstGeom>
          <a:solidFill>
            <a:srgbClr val="F2F2F2">
              <a:alpha val="81961"/>
            </a:srgbClr>
          </a:solidFill>
        </p:spPr>
        <p:txBody>
          <a:bodyPr wrap="square" rtlCol="0">
            <a:spAutoFit/>
          </a:bodyPr>
          <a:lstStyle/>
          <a:p>
            <a:pPr algn="ctr"/>
            <a:r>
              <a:rPr lang="en-GB" sz="3600" dirty="0"/>
              <a:t>LiDAR Sensor Underneath</a:t>
            </a:r>
            <a:endParaRPr lang="en-IN" sz="3600" dirty="0"/>
          </a:p>
        </p:txBody>
      </p:sp>
    </p:spTree>
    <p:extLst>
      <p:ext uri="{BB962C8B-B14F-4D97-AF65-F5344CB8AC3E}">
        <p14:creationId xmlns:p14="http://schemas.microsoft.com/office/powerpoint/2010/main" val="3826531795"/>
      </p:ext>
    </p:extLst>
  </p:cSld>
  <p:clrMapOvr>
    <a:masterClrMapping/>
  </p:clrMapOvr>
  <mc:AlternateContent xmlns:mc="http://schemas.openxmlformats.org/markup-compatibility/2006" xmlns:p14="http://schemas.microsoft.com/office/powerpoint/2010/main">
    <mc:Choice Requires="p14">
      <p:transition spd="med" p14:dur="700" advTm="1672">
        <p:fade/>
      </p:transition>
    </mc:Choice>
    <mc:Fallback xmlns="">
      <p:transition spd="med" advTm="167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917428">
            <a:off x="14427336" y="4324487"/>
            <a:ext cx="372521" cy="322345"/>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4" name="Group 4"/>
          <p:cNvGrpSpPr>
            <a:grpSpLocks noChangeAspect="1"/>
          </p:cNvGrpSpPr>
          <p:nvPr/>
        </p:nvGrpSpPr>
        <p:grpSpPr>
          <a:xfrm rot="-5917428">
            <a:off x="11971464" y="7656140"/>
            <a:ext cx="372521" cy="3223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6" name="Group 6"/>
          <p:cNvGrpSpPr>
            <a:grpSpLocks noChangeAspect="1"/>
          </p:cNvGrpSpPr>
          <p:nvPr/>
        </p:nvGrpSpPr>
        <p:grpSpPr>
          <a:xfrm rot="-5917428">
            <a:off x="16380969" y="4116165"/>
            <a:ext cx="372521" cy="322345"/>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8" name="Group 8"/>
          <p:cNvGrpSpPr>
            <a:grpSpLocks noChangeAspect="1"/>
          </p:cNvGrpSpPr>
          <p:nvPr/>
        </p:nvGrpSpPr>
        <p:grpSpPr>
          <a:xfrm rot="-10587074">
            <a:off x="12354623" y="3592783"/>
            <a:ext cx="372521" cy="322345"/>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0" name="Group 10"/>
          <p:cNvGrpSpPr>
            <a:grpSpLocks noChangeAspect="1"/>
          </p:cNvGrpSpPr>
          <p:nvPr/>
        </p:nvGrpSpPr>
        <p:grpSpPr>
          <a:xfrm rot="-10587074">
            <a:off x="14231456" y="7275425"/>
            <a:ext cx="372521" cy="322345"/>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2" name="Group 12"/>
          <p:cNvGrpSpPr>
            <a:grpSpLocks noChangeAspect="1"/>
          </p:cNvGrpSpPr>
          <p:nvPr/>
        </p:nvGrpSpPr>
        <p:grpSpPr>
          <a:xfrm rot="-10587074">
            <a:off x="17268919" y="9464534"/>
            <a:ext cx="372521" cy="322345"/>
            <a:chOff x="0" y="0"/>
            <a:chExt cx="6350000" cy="5499100"/>
          </a:xfrm>
        </p:grpSpPr>
        <p:sp>
          <p:nvSpPr>
            <p:cNvPr id="13" name="Freeform 13"/>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4" name="Group 14"/>
          <p:cNvGrpSpPr>
            <a:grpSpLocks noChangeAspect="1"/>
          </p:cNvGrpSpPr>
          <p:nvPr/>
        </p:nvGrpSpPr>
        <p:grpSpPr>
          <a:xfrm rot="-10587074">
            <a:off x="16764129" y="6751250"/>
            <a:ext cx="372521" cy="322345"/>
            <a:chOff x="0" y="0"/>
            <a:chExt cx="6350000" cy="5499100"/>
          </a:xfrm>
        </p:grpSpPr>
        <p:sp>
          <p:nvSpPr>
            <p:cNvPr id="15" name="Freeform 1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6" name="Group 16"/>
          <p:cNvGrpSpPr>
            <a:grpSpLocks noChangeAspect="1"/>
          </p:cNvGrpSpPr>
          <p:nvPr/>
        </p:nvGrpSpPr>
        <p:grpSpPr>
          <a:xfrm rot="-10587074">
            <a:off x="14623216" y="9636927"/>
            <a:ext cx="372521" cy="322345"/>
            <a:chOff x="0" y="0"/>
            <a:chExt cx="6350000" cy="5499100"/>
          </a:xfrm>
        </p:grpSpPr>
        <p:sp>
          <p:nvSpPr>
            <p:cNvPr id="17" name="Freeform 1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8" name="Group 18"/>
          <p:cNvGrpSpPr>
            <a:grpSpLocks noChangeAspect="1"/>
          </p:cNvGrpSpPr>
          <p:nvPr/>
        </p:nvGrpSpPr>
        <p:grpSpPr>
          <a:xfrm rot="-10587074">
            <a:off x="11501267" y="5752167"/>
            <a:ext cx="372521" cy="322345"/>
            <a:chOff x="0" y="0"/>
            <a:chExt cx="6350000" cy="5499100"/>
          </a:xfrm>
        </p:grpSpPr>
        <p:sp>
          <p:nvSpPr>
            <p:cNvPr id="19" name="Freeform 1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0" name="Group 20"/>
          <p:cNvGrpSpPr>
            <a:grpSpLocks noChangeAspect="1"/>
          </p:cNvGrpSpPr>
          <p:nvPr/>
        </p:nvGrpSpPr>
        <p:grpSpPr>
          <a:xfrm rot="-10587074">
            <a:off x="16877160" y="1812180"/>
            <a:ext cx="372521" cy="322345"/>
            <a:chOff x="0" y="0"/>
            <a:chExt cx="6350000" cy="5499100"/>
          </a:xfrm>
        </p:grpSpPr>
        <p:sp>
          <p:nvSpPr>
            <p:cNvPr id="21" name="Freeform 21"/>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2" name="Group 22"/>
          <p:cNvGrpSpPr>
            <a:grpSpLocks noChangeAspect="1"/>
          </p:cNvGrpSpPr>
          <p:nvPr/>
        </p:nvGrpSpPr>
        <p:grpSpPr>
          <a:xfrm rot="-10587074">
            <a:off x="15113358" y="6059592"/>
            <a:ext cx="372521" cy="322345"/>
            <a:chOff x="0" y="0"/>
            <a:chExt cx="6350000" cy="5499100"/>
          </a:xfrm>
        </p:grpSpPr>
        <p:sp>
          <p:nvSpPr>
            <p:cNvPr id="23" name="Freeform 23"/>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4" name="Group 24"/>
          <p:cNvGrpSpPr>
            <a:grpSpLocks noChangeAspect="1"/>
          </p:cNvGrpSpPr>
          <p:nvPr/>
        </p:nvGrpSpPr>
        <p:grpSpPr>
          <a:xfrm rot="-10587074">
            <a:off x="13349555" y="9010329"/>
            <a:ext cx="372521" cy="322345"/>
            <a:chOff x="0" y="0"/>
            <a:chExt cx="6350000" cy="5499100"/>
          </a:xfrm>
        </p:grpSpPr>
        <p:sp>
          <p:nvSpPr>
            <p:cNvPr id="25" name="Freeform 2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6" name="Group 26"/>
          <p:cNvGrpSpPr>
            <a:grpSpLocks noChangeAspect="1"/>
          </p:cNvGrpSpPr>
          <p:nvPr/>
        </p:nvGrpSpPr>
        <p:grpSpPr>
          <a:xfrm rot="-10587074">
            <a:off x="17759061" y="5470355"/>
            <a:ext cx="372521" cy="322345"/>
            <a:chOff x="0" y="0"/>
            <a:chExt cx="6350000" cy="5499100"/>
          </a:xfrm>
        </p:grpSpPr>
        <p:sp>
          <p:nvSpPr>
            <p:cNvPr id="27" name="Freeform 2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8" name="Group 28"/>
          <p:cNvGrpSpPr>
            <a:grpSpLocks noChangeAspect="1"/>
          </p:cNvGrpSpPr>
          <p:nvPr/>
        </p:nvGrpSpPr>
        <p:grpSpPr>
          <a:xfrm rot="-10587074">
            <a:off x="15995259" y="8421093"/>
            <a:ext cx="372521" cy="322345"/>
            <a:chOff x="0" y="0"/>
            <a:chExt cx="6350000" cy="5499100"/>
          </a:xfrm>
        </p:grpSpPr>
        <p:sp>
          <p:nvSpPr>
            <p:cNvPr id="29" name="Freeform 2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0" name="Group 30"/>
          <p:cNvGrpSpPr>
            <a:grpSpLocks noChangeAspect="1"/>
          </p:cNvGrpSpPr>
          <p:nvPr/>
        </p:nvGrpSpPr>
        <p:grpSpPr>
          <a:xfrm rot="-10587074">
            <a:off x="12996067" y="6096952"/>
            <a:ext cx="372521" cy="322345"/>
            <a:chOff x="0" y="0"/>
            <a:chExt cx="6350000" cy="5499100"/>
          </a:xfrm>
        </p:grpSpPr>
        <p:sp>
          <p:nvSpPr>
            <p:cNvPr id="31" name="Freeform 31"/>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sp>
        <p:nvSpPr>
          <p:cNvPr id="32" name="TextBox 32"/>
          <p:cNvSpPr txBox="1"/>
          <p:nvPr/>
        </p:nvSpPr>
        <p:spPr>
          <a:xfrm>
            <a:off x="9574965" y="930364"/>
            <a:ext cx="8693123" cy="1705429"/>
          </a:xfrm>
          <a:prstGeom prst="rect">
            <a:avLst/>
          </a:prstGeom>
        </p:spPr>
        <p:txBody>
          <a:bodyPr lIns="0" tIns="0" rIns="0" bIns="0" rtlCol="0" anchor="t">
            <a:spAutoFit/>
          </a:bodyPr>
          <a:lstStyle/>
          <a:p>
            <a:pPr algn="ctr">
              <a:lnSpc>
                <a:spcPts val="12711"/>
              </a:lnSpc>
            </a:pPr>
            <a:r>
              <a:rPr lang="en-US" sz="12970" spc="259">
                <a:solidFill>
                  <a:srgbClr val="FAFFF4"/>
                </a:solidFill>
                <a:latin typeface="Knewave"/>
              </a:rPr>
              <a:t>THE IDEA</a:t>
            </a:r>
          </a:p>
        </p:txBody>
      </p:sp>
      <p:sp>
        <p:nvSpPr>
          <p:cNvPr id="33" name="Freeform 33"/>
          <p:cNvSpPr/>
          <p:nvPr/>
        </p:nvSpPr>
        <p:spPr>
          <a:xfrm rot="403811">
            <a:off x="252220" y="7650532"/>
            <a:ext cx="9941832" cy="4888888"/>
          </a:xfrm>
          <a:custGeom>
            <a:avLst/>
            <a:gdLst/>
            <a:ahLst/>
            <a:cxnLst/>
            <a:rect l="l" t="t" r="r" b="b"/>
            <a:pathLst>
              <a:path w="9941832" h="4888888">
                <a:moveTo>
                  <a:pt x="0" y="0"/>
                </a:moveTo>
                <a:lnTo>
                  <a:pt x="9941831" y="0"/>
                </a:lnTo>
                <a:lnTo>
                  <a:pt x="9941831" y="4888888"/>
                </a:lnTo>
                <a:lnTo>
                  <a:pt x="0" y="4888888"/>
                </a:lnTo>
                <a:lnTo>
                  <a:pt x="0" y="0"/>
                </a:lnTo>
                <a:close/>
              </a:path>
            </a:pathLst>
          </a:custGeom>
          <a:blipFill>
            <a:blip r:embed="rId2">
              <a:extLst>
                <a:ext uri="{96DAC541-7B7A-43D3-8B79-37D633B846F1}">
                  <asvg:svgBlip xmlns:asvg="http://schemas.microsoft.com/office/drawing/2016/SVG/main" r:embed="rId3"/>
                </a:ext>
              </a:extLst>
            </a:blip>
            <a:stretch>
              <a:fillRect t="-404" b="-404"/>
            </a:stretch>
          </a:blipFill>
        </p:spPr>
        <p:txBody>
          <a:bodyPr/>
          <a:lstStyle/>
          <a:p>
            <a:endParaRPr lang="en-IN"/>
          </a:p>
        </p:txBody>
      </p:sp>
      <p:sp>
        <p:nvSpPr>
          <p:cNvPr id="34" name="TextBox 34"/>
          <p:cNvSpPr txBox="1"/>
          <p:nvPr/>
        </p:nvSpPr>
        <p:spPr>
          <a:xfrm>
            <a:off x="1028700" y="656034"/>
            <a:ext cx="8877883" cy="6369177"/>
          </a:xfrm>
          <a:prstGeom prst="rect">
            <a:avLst/>
          </a:prstGeom>
        </p:spPr>
        <p:txBody>
          <a:bodyPr lIns="0" tIns="0" rIns="0" bIns="0" rtlCol="0" anchor="t">
            <a:spAutoFit/>
          </a:bodyPr>
          <a:lstStyle/>
          <a:p>
            <a:pPr>
              <a:lnSpc>
                <a:spcPts val="5664"/>
              </a:lnSpc>
            </a:pPr>
            <a:r>
              <a:rPr lang="en-US" sz="3200">
                <a:solidFill>
                  <a:srgbClr val="FAFFF4"/>
                </a:solidFill>
                <a:latin typeface="Open Sans Bold"/>
              </a:rPr>
              <a:t>An interactive and educational music-making tool for children using a combination of electronics and design. </a:t>
            </a:r>
          </a:p>
          <a:p>
            <a:pPr>
              <a:lnSpc>
                <a:spcPts val="5664"/>
              </a:lnSpc>
            </a:pPr>
            <a:endParaRPr lang="en-US" sz="3200">
              <a:solidFill>
                <a:srgbClr val="FAFFF4"/>
              </a:solidFill>
              <a:latin typeface="Open Sans Bold"/>
            </a:endParaRPr>
          </a:p>
          <a:p>
            <a:pPr>
              <a:lnSpc>
                <a:spcPts val="5664"/>
              </a:lnSpc>
            </a:pPr>
            <a:r>
              <a:rPr lang="en-US" sz="3200">
                <a:solidFill>
                  <a:srgbClr val="FAFFF4"/>
                </a:solidFill>
                <a:latin typeface="Open Sans"/>
              </a:rPr>
              <a:t>The </a:t>
            </a:r>
            <a:r>
              <a:rPr lang="en-US" sz="3200">
                <a:solidFill>
                  <a:srgbClr val="FAFFF4"/>
                </a:solidFill>
                <a:latin typeface="Open Sans Bold"/>
              </a:rPr>
              <a:t>Spin-Master 3D</a:t>
            </a:r>
            <a:r>
              <a:rPr lang="en-US" sz="3200">
                <a:solidFill>
                  <a:srgbClr val="FAFFF4"/>
                </a:solidFill>
                <a:latin typeface="Open Sans"/>
              </a:rPr>
              <a:t> is a turntable inspired toy that enables kids to create music by placing blocks of different heights on a spinning disc. Each block corresponds to one of the seven musical notes.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 name="TextBox 2"/>
          <p:cNvSpPr txBox="1"/>
          <p:nvPr/>
        </p:nvSpPr>
        <p:spPr>
          <a:xfrm rot="-273334">
            <a:off x="12133579" y="1159065"/>
            <a:ext cx="5326163"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CODE</a:t>
            </a:r>
          </a:p>
        </p:txBody>
      </p:sp>
      <p:sp>
        <p:nvSpPr>
          <p:cNvPr id="3" name="TextBox 3"/>
          <p:cNvSpPr txBox="1"/>
          <p:nvPr/>
        </p:nvSpPr>
        <p:spPr>
          <a:xfrm>
            <a:off x="1136650" y="1285875"/>
            <a:ext cx="3008511" cy="8475285"/>
          </a:xfrm>
          <a:prstGeom prst="rect">
            <a:avLst/>
          </a:prstGeom>
        </p:spPr>
        <p:txBody>
          <a:bodyPr lIns="0" tIns="0" rIns="0" bIns="0" rtlCol="0" anchor="t">
            <a:spAutoFit/>
          </a:bodyPr>
          <a:lstStyle/>
          <a:p>
            <a:pPr>
              <a:lnSpc>
                <a:spcPts val="3541"/>
              </a:lnSpc>
              <a:spcBef>
                <a:spcPct val="0"/>
              </a:spcBef>
            </a:pPr>
            <a:r>
              <a:rPr lang="en-US" sz="2000" spc="40">
                <a:solidFill>
                  <a:srgbClr val="FFFFFF"/>
                </a:solidFill>
                <a:latin typeface="Open Sans"/>
              </a:rPr>
              <a:t>#include &lt;Wire.h&gt;</a:t>
            </a:r>
          </a:p>
          <a:p>
            <a:pPr>
              <a:lnSpc>
                <a:spcPts val="3541"/>
              </a:lnSpc>
              <a:spcBef>
                <a:spcPct val="0"/>
              </a:spcBef>
            </a:pPr>
            <a:r>
              <a:rPr lang="en-US" sz="2000" spc="40">
                <a:solidFill>
                  <a:srgbClr val="FFFFFF"/>
                </a:solidFill>
                <a:latin typeface="Open Sans"/>
              </a:rPr>
              <a:t>#include &lt;VL53L0X.h&gt;</a:t>
            </a:r>
          </a:p>
          <a:p>
            <a:pPr>
              <a:lnSpc>
                <a:spcPts val="3541"/>
              </a:lnSpc>
              <a:spcBef>
                <a:spcPct val="0"/>
              </a:spcBef>
            </a:pPr>
            <a:endParaRPr lang="en-US" sz="2000" spc="40">
              <a:solidFill>
                <a:srgbClr val="FFFFFF"/>
              </a:solidFill>
              <a:latin typeface="Open Sans"/>
            </a:endParaRPr>
          </a:p>
          <a:p>
            <a:pPr>
              <a:lnSpc>
                <a:spcPts val="3541"/>
              </a:lnSpc>
              <a:spcBef>
                <a:spcPct val="0"/>
              </a:spcBef>
            </a:pPr>
            <a:r>
              <a:rPr lang="en-US" sz="2000" spc="40">
                <a:solidFill>
                  <a:srgbClr val="FFFFFF"/>
                </a:solidFill>
                <a:latin typeface="Open Sans"/>
              </a:rPr>
              <a:t>VL53L0X sensor;</a:t>
            </a:r>
          </a:p>
          <a:p>
            <a:pPr>
              <a:lnSpc>
                <a:spcPts val="3541"/>
              </a:lnSpc>
              <a:spcBef>
                <a:spcPct val="0"/>
              </a:spcBef>
            </a:pPr>
            <a:r>
              <a:rPr lang="en-US" sz="2000" spc="40">
                <a:solidFill>
                  <a:srgbClr val="FFFFFF"/>
                </a:solidFill>
                <a:latin typeface="Open Sans"/>
              </a:rPr>
              <a:t>int potpin = A2;</a:t>
            </a:r>
          </a:p>
          <a:p>
            <a:pPr>
              <a:lnSpc>
                <a:spcPts val="3541"/>
              </a:lnSpc>
              <a:spcBef>
                <a:spcPct val="0"/>
              </a:spcBef>
            </a:pPr>
            <a:r>
              <a:rPr lang="en-US" sz="2000" spc="40">
                <a:solidFill>
                  <a:srgbClr val="FFFFFF"/>
                </a:solidFill>
                <a:latin typeface="Open Sans"/>
              </a:rPr>
              <a:t>int piezopin = 10;</a:t>
            </a:r>
          </a:p>
          <a:p>
            <a:pPr>
              <a:lnSpc>
                <a:spcPts val="3541"/>
              </a:lnSpc>
              <a:spcBef>
                <a:spcPct val="0"/>
              </a:spcBef>
            </a:pPr>
            <a:r>
              <a:rPr lang="en-US" sz="2000" spc="40">
                <a:solidFill>
                  <a:srgbClr val="FFFFFF"/>
                </a:solidFill>
                <a:latin typeface="Open Sans"/>
              </a:rPr>
              <a:t>int redPin = 3;</a:t>
            </a:r>
          </a:p>
          <a:p>
            <a:pPr>
              <a:lnSpc>
                <a:spcPts val="3541"/>
              </a:lnSpc>
              <a:spcBef>
                <a:spcPct val="0"/>
              </a:spcBef>
            </a:pPr>
            <a:r>
              <a:rPr lang="en-US" sz="2000" spc="40">
                <a:solidFill>
                  <a:srgbClr val="FFFFFF"/>
                </a:solidFill>
                <a:latin typeface="Open Sans"/>
              </a:rPr>
              <a:t>int greenPin = 5;</a:t>
            </a:r>
          </a:p>
          <a:p>
            <a:pPr>
              <a:lnSpc>
                <a:spcPts val="3541"/>
              </a:lnSpc>
              <a:spcBef>
                <a:spcPct val="0"/>
              </a:spcBef>
            </a:pPr>
            <a:r>
              <a:rPr lang="en-US" sz="2000" spc="40">
                <a:solidFill>
                  <a:srgbClr val="FFFFFF"/>
                </a:solidFill>
                <a:latin typeface="Open Sans"/>
              </a:rPr>
              <a:t>int bluePin = 6;</a:t>
            </a:r>
          </a:p>
          <a:p>
            <a:pPr>
              <a:lnSpc>
                <a:spcPts val="3541"/>
              </a:lnSpc>
              <a:spcBef>
                <a:spcPct val="0"/>
              </a:spcBef>
            </a:pPr>
            <a:r>
              <a:rPr lang="en-US" sz="2000" spc="40">
                <a:solidFill>
                  <a:srgbClr val="FFFFFF"/>
                </a:solidFill>
                <a:latin typeface="Open Sans"/>
              </a:rPr>
              <a:t>bool twinPlayed = false;</a:t>
            </a:r>
          </a:p>
          <a:p>
            <a:pPr>
              <a:lnSpc>
                <a:spcPts val="3541"/>
              </a:lnSpc>
              <a:spcBef>
                <a:spcPct val="0"/>
              </a:spcBef>
            </a:pPr>
            <a:r>
              <a:rPr lang="en-US" sz="2000" spc="40">
                <a:solidFill>
                  <a:srgbClr val="FFFFFF"/>
                </a:solidFill>
                <a:latin typeface="Open Sans"/>
              </a:rPr>
              <a:t>bool maryPlayed = false;</a:t>
            </a:r>
          </a:p>
          <a:p>
            <a:pPr>
              <a:lnSpc>
                <a:spcPts val="3541"/>
              </a:lnSpc>
              <a:spcBef>
                <a:spcPct val="0"/>
              </a:spcBef>
            </a:pPr>
            <a:endParaRPr lang="en-US" sz="2000" spc="40">
              <a:solidFill>
                <a:srgbClr val="FFFFFF"/>
              </a:solidFill>
              <a:latin typeface="Open Sans"/>
            </a:endParaRPr>
          </a:p>
          <a:p>
            <a:pPr>
              <a:lnSpc>
                <a:spcPts val="3541"/>
              </a:lnSpc>
              <a:spcBef>
                <a:spcPct val="0"/>
              </a:spcBef>
            </a:pPr>
            <a:r>
              <a:rPr lang="en-US" sz="2000" spc="40">
                <a:solidFill>
                  <a:srgbClr val="FFFFFF"/>
                </a:solidFill>
                <a:latin typeface="Open Sans"/>
              </a:rPr>
              <a:t>int C = 261;</a:t>
            </a:r>
          </a:p>
          <a:p>
            <a:pPr>
              <a:lnSpc>
                <a:spcPts val="3541"/>
              </a:lnSpc>
              <a:spcBef>
                <a:spcPct val="0"/>
              </a:spcBef>
            </a:pPr>
            <a:r>
              <a:rPr lang="en-US" sz="2000" spc="40">
                <a:solidFill>
                  <a:srgbClr val="FFFFFF"/>
                </a:solidFill>
                <a:latin typeface="Open Sans"/>
              </a:rPr>
              <a:t>int D = 293;</a:t>
            </a:r>
          </a:p>
          <a:p>
            <a:pPr>
              <a:lnSpc>
                <a:spcPts val="3541"/>
              </a:lnSpc>
              <a:spcBef>
                <a:spcPct val="0"/>
              </a:spcBef>
            </a:pPr>
            <a:r>
              <a:rPr lang="en-US" sz="2000" spc="40">
                <a:solidFill>
                  <a:srgbClr val="FFFFFF"/>
                </a:solidFill>
                <a:latin typeface="Open Sans"/>
              </a:rPr>
              <a:t>int E = 329;</a:t>
            </a:r>
          </a:p>
          <a:p>
            <a:pPr>
              <a:lnSpc>
                <a:spcPts val="3541"/>
              </a:lnSpc>
              <a:spcBef>
                <a:spcPct val="0"/>
              </a:spcBef>
            </a:pPr>
            <a:r>
              <a:rPr lang="en-US" sz="2000" spc="40">
                <a:solidFill>
                  <a:srgbClr val="FFFFFF"/>
                </a:solidFill>
                <a:latin typeface="Open Sans"/>
              </a:rPr>
              <a:t>int F = 349;</a:t>
            </a:r>
          </a:p>
          <a:p>
            <a:pPr>
              <a:lnSpc>
                <a:spcPts val="3541"/>
              </a:lnSpc>
              <a:spcBef>
                <a:spcPct val="0"/>
              </a:spcBef>
            </a:pPr>
            <a:r>
              <a:rPr lang="en-US" sz="2000" spc="40">
                <a:solidFill>
                  <a:srgbClr val="FFFFFF"/>
                </a:solidFill>
                <a:latin typeface="Open Sans"/>
              </a:rPr>
              <a:t>int G = 392;</a:t>
            </a:r>
          </a:p>
          <a:p>
            <a:pPr>
              <a:lnSpc>
                <a:spcPts val="3541"/>
              </a:lnSpc>
              <a:spcBef>
                <a:spcPct val="0"/>
              </a:spcBef>
            </a:pPr>
            <a:r>
              <a:rPr lang="en-US" sz="2000" spc="40">
                <a:solidFill>
                  <a:srgbClr val="FFFFFF"/>
                </a:solidFill>
                <a:latin typeface="Open Sans"/>
              </a:rPr>
              <a:t>int A = 440;</a:t>
            </a:r>
          </a:p>
          <a:p>
            <a:pPr>
              <a:lnSpc>
                <a:spcPts val="3541"/>
              </a:lnSpc>
              <a:spcBef>
                <a:spcPct val="0"/>
              </a:spcBef>
            </a:pPr>
            <a:r>
              <a:rPr lang="en-US" sz="2000" spc="40">
                <a:solidFill>
                  <a:srgbClr val="FFFFFF"/>
                </a:solidFill>
                <a:latin typeface="Open Sans"/>
              </a:rPr>
              <a:t>int B = 493;</a:t>
            </a:r>
          </a:p>
        </p:txBody>
      </p:sp>
      <p:sp>
        <p:nvSpPr>
          <p:cNvPr id="4" name="TextBox 4"/>
          <p:cNvSpPr txBox="1"/>
          <p:nvPr/>
        </p:nvSpPr>
        <p:spPr>
          <a:xfrm>
            <a:off x="4827195" y="1285875"/>
            <a:ext cx="5771059" cy="8475285"/>
          </a:xfrm>
          <a:prstGeom prst="rect">
            <a:avLst/>
          </a:prstGeom>
        </p:spPr>
        <p:txBody>
          <a:bodyPr lIns="0" tIns="0" rIns="0" bIns="0" rtlCol="0" anchor="t">
            <a:spAutoFit/>
          </a:bodyPr>
          <a:lstStyle/>
          <a:p>
            <a:pPr>
              <a:lnSpc>
                <a:spcPts val="3541"/>
              </a:lnSpc>
              <a:spcBef>
                <a:spcPct val="0"/>
              </a:spcBef>
            </a:pPr>
            <a:r>
              <a:rPr lang="en-US" sz="2000" spc="40">
                <a:solidFill>
                  <a:srgbClr val="FFFFFF"/>
                </a:solidFill>
                <a:latin typeface="Open Sans"/>
              </a:rPr>
              <a:t>void playNote(int noteFrequency, int noteDuration)</a:t>
            </a:r>
          </a:p>
          <a:p>
            <a:pPr>
              <a:lnSpc>
                <a:spcPts val="3541"/>
              </a:lnSpc>
              <a:spcBef>
                <a:spcPct val="0"/>
              </a:spcBef>
            </a:pPr>
            <a:r>
              <a:rPr lang="en-US" sz="2000" spc="40">
                <a:solidFill>
                  <a:srgbClr val="FFFFFF"/>
                </a:solidFill>
                <a:latin typeface="Open Sans"/>
              </a:rPr>
              <a:t>{tone(piezopin, noteFrequency,noteDuration);</a:t>
            </a:r>
          </a:p>
          <a:p>
            <a:pPr>
              <a:lnSpc>
                <a:spcPts val="3541"/>
              </a:lnSpc>
              <a:spcBef>
                <a:spcPct val="0"/>
              </a:spcBef>
            </a:pPr>
            <a:r>
              <a:rPr lang="en-US" sz="2000" spc="40">
                <a:solidFill>
                  <a:srgbClr val="FFFFFF"/>
                </a:solidFill>
                <a:latin typeface="Open Sans"/>
              </a:rPr>
              <a:t>delay (50);</a:t>
            </a:r>
          </a:p>
          <a:p>
            <a:pPr>
              <a:lnSpc>
                <a:spcPts val="3541"/>
              </a:lnSpc>
              <a:spcBef>
                <a:spcPct val="0"/>
              </a:spcBef>
            </a:pPr>
            <a:r>
              <a:rPr lang="en-US" sz="2000" spc="40">
                <a:solidFill>
                  <a:srgbClr val="FFFFFF"/>
                </a:solidFill>
                <a:latin typeface="Open Sans"/>
              </a:rPr>
              <a:t>}</a:t>
            </a:r>
          </a:p>
          <a:p>
            <a:pPr>
              <a:lnSpc>
                <a:spcPts val="3541"/>
              </a:lnSpc>
              <a:spcBef>
                <a:spcPct val="0"/>
              </a:spcBef>
            </a:pPr>
            <a:r>
              <a:rPr lang="en-US" sz="2000" spc="40">
                <a:solidFill>
                  <a:srgbClr val="FFFFFF"/>
                </a:solidFill>
                <a:latin typeface="Open Sans"/>
              </a:rPr>
              <a:t>void setup()</a:t>
            </a:r>
          </a:p>
          <a:p>
            <a:pPr>
              <a:lnSpc>
                <a:spcPts val="3541"/>
              </a:lnSpc>
              <a:spcBef>
                <a:spcPct val="0"/>
              </a:spcBef>
            </a:pPr>
            <a:r>
              <a:rPr lang="en-US" sz="2000" spc="40">
                <a:solidFill>
                  <a:srgbClr val="FFFFFF"/>
                </a:solidFill>
                <a:latin typeface="Open Sans"/>
              </a:rPr>
              <a:t>{</a:t>
            </a:r>
          </a:p>
          <a:p>
            <a:pPr>
              <a:lnSpc>
                <a:spcPts val="3541"/>
              </a:lnSpc>
              <a:spcBef>
                <a:spcPct val="0"/>
              </a:spcBef>
            </a:pPr>
            <a:r>
              <a:rPr lang="en-US" sz="2000" spc="40">
                <a:solidFill>
                  <a:srgbClr val="FFFFFF"/>
                </a:solidFill>
                <a:latin typeface="Open Sans"/>
              </a:rPr>
              <a:t>pinMode(A0, OUTPUT);</a:t>
            </a:r>
          </a:p>
          <a:p>
            <a:pPr>
              <a:lnSpc>
                <a:spcPts val="3541"/>
              </a:lnSpc>
              <a:spcBef>
                <a:spcPct val="0"/>
              </a:spcBef>
            </a:pPr>
            <a:r>
              <a:rPr lang="en-US" sz="2000" spc="40">
                <a:solidFill>
                  <a:srgbClr val="FFFFFF"/>
                </a:solidFill>
                <a:latin typeface="Open Sans"/>
              </a:rPr>
              <a:t>pinMode(A2, INPUT);</a:t>
            </a:r>
          </a:p>
          <a:p>
            <a:pPr>
              <a:lnSpc>
                <a:spcPts val="3541"/>
              </a:lnSpc>
              <a:spcBef>
                <a:spcPct val="0"/>
              </a:spcBef>
            </a:pPr>
            <a:r>
              <a:rPr lang="en-US" sz="2000" spc="40">
                <a:solidFill>
                  <a:srgbClr val="FFFFFF"/>
                </a:solidFill>
                <a:latin typeface="Open Sans"/>
              </a:rPr>
              <a:t>pinMode(10, OUTPUT);</a:t>
            </a:r>
          </a:p>
          <a:p>
            <a:pPr>
              <a:lnSpc>
                <a:spcPts val="3541"/>
              </a:lnSpc>
              <a:spcBef>
                <a:spcPct val="0"/>
              </a:spcBef>
            </a:pPr>
            <a:r>
              <a:rPr lang="en-US" sz="2000" spc="40">
                <a:solidFill>
                  <a:srgbClr val="FFFFFF"/>
                </a:solidFill>
                <a:latin typeface="Open Sans"/>
              </a:rPr>
              <a:t>pinMode(3, OUTPUT);</a:t>
            </a:r>
          </a:p>
          <a:p>
            <a:pPr>
              <a:lnSpc>
                <a:spcPts val="3541"/>
              </a:lnSpc>
              <a:spcBef>
                <a:spcPct val="0"/>
              </a:spcBef>
            </a:pPr>
            <a:r>
              <a:rPr lang="en-US" sz="2000" spc="40">
                <a:solidFill>
                  <a:srgbClr val="FFFFFF"/>
                </a:solidFill>
                <a:latin typeface="Open Sans"/>
              </a:rPr>
              <a:t>pinMode(5, OUTPUT);</a:t>
            </a:r>
          </a:p>
          <a:p>
            <a:pPr>
              <a:lnSpc>
                <a:spcPts val="3541"/>
              </a:lnSpc>
              <a:spcBef>
                <a:spcPct val="0"/>
              </a:spcBef>
            </a:pPr>
            <a:r>
              <a:rPr lang="en-US" sz="2000" spc="40">
                <a:solidFill>
                  <a:srgbClr val="FFFFFF"/>
                </a:solidFill>
                <a:latin typeface="Open Sans"/>
              </a:rPr>
              <a:t>pinMode(6, OUTPUT);</a:t>
            </a:r>
          </a:p>
          <a:p>
            <a:pPr>
              <a:lnSpc>
                <a:spcPts val="3541"/>
              </a:lnSpc>
              <a:spcBef>
                <a:spcPct val="0"/>
              </a:spcBef>
            </a:pPr>
            <a:r>
              <a:rPr lang="en-US" sz="2000" spc="40">
                <a:solidFill>
                  <a:srgbClr val="FFFFFF"/>
                </a:solidFill>
                <a:latin typeface="Open Sans"/>
              </a:rPr>
              <a:t>twinPlayed = false;</a:t>
            </a:r>
          </a:p>
          <a:p>
            <a:pPr>
              <a:lnSpc>
                <a:spcPts val="3541"/>
              </a:lnSpc>
              <a:spcBef>
                <a:spcPct val="0"/>
              </a:spcBef>
            </a:pPr>
            <a:r>
              <a:rPr lang="en-US" sz="2000" spc="40">
                <a:solidFill>
                  <a:srgbClr val="FFFFFF"/>
                </a:solidFill>
                <a:latin typeface="Open Sans"/>
              </a:rPr>
              <a:t>maryPlayed = false;</a:t>
            </a:r>
          </a:p>
          <a:p>
            <a:pPr>
              <a:lnSpc>
                <a:spcPts val="3541"/>
              </a:lnSpc>
              <a:spcBef>
                <a:spcPct val="0"/>
              </a:spcBef>
            </a:pPr>
            <a:r>
              <a:rPr lang="en-US" sz="2000" spc="40">
                <a:solidFill>
                  <a:srgbClr val="FFFFFF"/>
                </a:solidFill>
                <a:latin typeface="Open Sans"/>
              </a:rPr>
              <a:t> Serial.begin(9600);</a:t>
            </a:r>
          </a:p>
          <a:p>
            <a:pPr>
              <a:lnSpc>
                <a:spcPts val="3541"/>
              </a:lnSpc>
              <a:spcBef>
                <a:spcPct val="0"/>
              </a:spcBef>
            </a:pPr>
            <a:r>
              <a:rPr lang="en-US" sz="2000" spc="40">
                <a:solidFill>
                  <a:srgbClr val="FFFFFF"/>
                </a:solidFill>
                <a:latin typeface="Open Sans"/>
              </a:rPr>
              <a:t> Wire.begin();</a:t>
            </a:r>
          </a:p>
          <a:p>
            <a:pPr>
              <a:lnSpc>
                <a:spcPts val="3541"/>
              </a:lnSpc>
              <a:spcBef>
                <a:spcPct val="0"/>
              </a:spcBef>
            </a:pPr>
            <a:r>
              <a:rPr lang="en-US" sz="2000" spc="40">
                <a:solidFill>
                  <a:srgbClr val="FFFFFF"/>
                </a:solidFill>
                <a:latin typeface="Open Sans"/>
              </a:rPr>
              <a:t> sensor.init();</a:t>
            </a:r>
          </a:p>
          <a:p>
            <a:pPr>
              <a:lnSpc>
                <a:spcPts val="3541"/>
              </a:lnSpc>
              <a:spcBef>
                <a:spcPct val="0"/>
              </a:spcBef>
            </a:pPr>
            <a:r>
              <a:rPr lang="en-US" sz="2000" spc="40">
                <a:solidFill>
                  <a:srgbClr val="FFFFFF"/>
                </a:solidFill>
                <a:latin typeface="Open Sans"/>
              </a:rPr>
              <a:t> sensor.setTimeout(500);</a:t>
            </a:r>
          </a:p>
        </p:txBody>
      </p:sp>
      <p:sp>
        <p:nvSpPr>
          <p:cNvPr id="5" name="TextBox 5"/>
          <p:cNvSpPr txBox="1"/>
          <p:nvPr/>
        </p:nvSpPr>
        <p:spPr>
          <a:xfrm>
            <a:off x="11280287" y="1285875"/>
            <a:ext cx="6435773" cy="8475285"/>
          </a:xfrm>
          <a:prstGeom prst="rect">
            <a:avLst/>
          </a:prstGeom>
        </p:spPr>
        <p:txBody>
          <a:bodyPr lIns="0" tIns="0" rIns="0" bIns="0" rtlCol="0" anchor="t">
            <a:spAutoFit/>
          </a:bodyPr>
          <a:lstStyle/>
          <a:p>
            <a:pPr>
              <a:lnSpc>
                <a:spcPts val="3541"/>
              </a:lnSpc>
              <a:spcBef>
                <a:spcPct val="0"/>
              </a:spcBef>
            </a:pPr>
            <a:r>
              <a:rPr lang="en-US" sz="2000" spc="40">
                <a:solidFill>
                  <a:srgbClr val="FFFFFF"/>
                </a:solidFill>
                <a:latin typeface="Open Sans"/>
              </a:rPr>
              <a:t>// Start continuous back-to-back mode (take readings as</a:t>
            </a:r>
          </a:p>
          <a:p>
            <a:pPr>
              <a:lnSpc>
                <a:spcPts val="3541"/>
              </a:lnSpc>
              <a:spcBef>
                <a:spcPct val="0"/>
              </a:spcBef>
            </a:pPr>
            <a:r>
              <a:rPr lang="en-US" sz="2000" spc="40">
                <a:solidFill>
                  <a:srgbClr val="FFFFFF"/>
                </a:solidFill>
                <a:latin typeface="Open Sans"/>
              </a:rPr>
              <a:t> // fast as possible). To use continuous timed mode</a:t>
            </a:r>
          </a:p>
          <a:p>
            <a:pPr>
              <a:lnSpc>
                <a:spcPts val="3541"/>
              </a:lnSpc>
              <a:spcBef>
                <a:spcPct val="0"/>
              </a:spcBef>
            </a:pPr>
            <a:r>
              <a:rPr lang="en-US" sz="2000" spc="40">
                <a:solidFill>
                  <a:srgbClr val="FFFFFF"/>
                </a:solidFill>
                <a:latin typeface="Open Sans"/>
              </a:rPr>
              <a:t> // instead, provide a desired inter-measurement period in</a:t>
            </a:r>
          </a:p>
          <a:p>
            <a:pPr>
              <a:lnSpc>
                <a:spcPts val="3541"/>
              </a:lnSpc>
              <a:spcBef>
                <a:spcPct val="0"/>
              </a:spcBef>
            </a:pPr>
            <a:r>
              <a:rPr lang="en-US" sz="2000" spc="40">
                <a:solidFill>
                  <a:srgbClr val="FFFFFF"/>
                </a:solidFill>
                <a:latin typeface="Open Sans"/>
              </a:rPr>
              <a:t> // ms (e.g. sensor.startContinuous(100)).</a:t>
            </a:r>
          </a:p>
          <a:p>
            <a:pPr>
              <a:lnSpc>
                <a:spcPts val="3541"/>
              </a:lnSpc>
              <a:spcBef>
                <a:spcPct val="0"/>
              </a:spcBef>
            </a:pPr>
            <a:r>
              <a:rPr lang="en-US" sz="2000" spc="40">
                <a:solidFill>
                  <a:srgbClr val="FFFFFF"/>
                </a:solidFill>
                <a:latin typeface="Open Sans"/>
              </a:rPr>
              <a:t> sensor.startContinuous();</a:t>
            </a:r>
          </a:p>
          <a:p>
            <a:pPr>
              <a:lnSpc>
                <a:spcPts val="3541"/>
              </a:lnSpc>
              <a:spcBef>
                <a:spcPct val="0"/>
              </a:spcBef>
            </a:pPr>
            <a:r>
              <a:rPr lang="en-US" sz="2000" spc="40">
                <a:solidFill>
                  <a:srgbClr val="FFFFFF"/>
                </a:solidFill>
                <a:latin typeface="Open Sans"/>
              </a:rPr>
              <a:t>}</a:t>
            </a:r>
          </a:p>
          <a:p>
            <a:pPr>
              <a:lnSpc>
                <a:spcPts val="3541"/>
              </a:lnSpc>
              <a:spcBef>
                <a:spcPct val="0"/>
              </a:spcBef>
            </a:pPr>
            <a:r>
              <a:rPr lang="en-US" sz="2000" spc="40">
                <a:solidFill>
                  <a:srgbClr val="FFFFFF"/>
                </a:solidFill>
                <a:latin typeface="Open Sans"/>
              </a:rPr>
              <a:t>void loop()</a:t>
            </a:r>
          </a:p>
          <a:p>
            <a:pPr>
              <a:lnSpc>
                <a:spcPts val="3541"/>
              </a:lnSpc>
              <a:spcBef>
                <a:spcPct val="0"/>
              </a:spcBef>
            </a:pPr>
            <a:r>
              <a:rPr lang="en-US" sz="2000" spc="40">
                <a:solidFill>
                  <a:srgbClr val="FFFFFF"/>
                </a:solidFill>
                <a:latin typeface="Open Sans"/>
              </a:rPr>
              <a:t>{</a:t>
            </a:r>
          </a:p>
          <a:p>
            <a:pPr>
              <a:lnSpc>
                <a:spcPts val="3541"/>
              </a:lnSpc>
              <a:spcBef>
                <a:spcPct val="0"/>
              </a:spcBef>
            </a:pPr>
            <a:r>
              <a:rPr lang="en-US" sz="2000" spc="40">
                <a:solidFill>
                  <a:srgbClr val="FFFFFF"/>
                </a:solidFill>
                <a:latin typeface="Open Sans"/>
              </a:rPr>
              <a:t> int distance =sensor.readRangeContinuousMillimeters();</a:t>
            </a:r>
          </a:p>
          <a:p>
            <a:pPr>
              <a:lnSpc>
                <a:spcPts val="3541"/>
              </a:lnSpc>
              <a:spcBef>
                <a:spcPct val="0"/>
              </a:spcBef>
            </a:pPr>
            <a:r>
              <a:rPr lang="en-US" sz="2000" spc="40">
                <a:solidFill>
                  <a:srgbClr val="FFFFFF"/>
                </a:solidFill>
                <a:latin typeface="Open Sans"/>
              </a:rPr>
              <a:t> //int distance =sensor.startContinuous(100);</a:t>
            </a:r>
          </a:p>
          <a:p>
            <a:pPr>
              <a:lnSpc>
                <a:spcPts val="3541"/>
              </a:lnSpc>
              <a:spcBef>
                <a:spcPct val="0"/>
              </a:spcBef>
            </a:pPr>
            <a:r>
              <a:rPr lang="en-US" sz="2000" spc="40">
                <a:solidFill>
                  <a:srgbClr val="FFFFFF"/>
                </a:solidFill>
                <a:latin typeface="Open Sans"/>
              </a:rPr>
              <a:t>  //distance = distance;</a:t>
            </a:r>
          </a:p>
          <a:p>
            <a:pPr>
              <a:lnSpc>
                <a:spcPts val="3541"/>
              </a:lnSpc>
              <a:spcBef>
                <a:spcPct val="0"/>
              </a:spcBef>
            </a:pPr>
            <a:r>
              <a:rPr lang="en-US" sz="2000" spc="40">
                <a:solidFill>
                  <a:srgbClr val="FFFFFF"/>
                </a:solidFill>
                <a:latin typeface="Open Sans"/>
              </a:rPr>
              <a:t> Serial.print("Distance: ");</a:t>
            </a:r>
          </a:p>
          <a:p>
            <a:pPr>
              <a:lnSpc>
                <a:spcPts val="3541"/>
              </a:lnSpc>
              <a:spcBef>
                <a:spcPct val="0"/>
              </a:spcBef>
            </a:pPr>
            <a:r>
              <a:rPr lang="en-US" sz="2000" spc="40">
                <a:solidFill>
                  <a:srgbClr val="FFFFFF"/>
                </a:solidFill>
                <a:latin typeface="Open Sans"/>
              </a:rPr>
              <a:t> Serial.print(distance);</a:t>
            </a:r>
          </a:p>
          <a:p>
            <a:pPr>
              <a:lnSpc>
                <a:spcPts val="3541"/>
              </a:lnSpc>
              <a:spcBef>
                <a:spcPct val="0"/>
              </a:spcBef>
            </a:pPr>
            <a:r>
              <a:rPr lang="en-US" sz="2000" spc="40">
                <a:solidFill>
                  <a:srgbClr val="FFFFFF"/>
                </a:solidFill>
                <a:latin typeface="Open Sans"/>
              </a:rPr>
              <a:t> Serial.print("mm");</a:t>
            </a:r>
          </a:p>
          <a:p>
            <a:pPr>
              <a:lnSpc>
                <a:spcPts val="3541"/>
              </a:lnSpc>
              <a:spcBef>
                <a:spcPct val="0"/>
              </a:spcBef>
            </a:pPr>
            <a:r>
              <a:rPr lang="en-US" sz="2000" spc="40">
                <a:solidFill>
                  <a:srgbClr val="FFFFFF"/>
                </a:solidFill>
                <a:latin typeface="Open Sans"/>
              </a:rPr>
              <a:t> if (sensor.timeoutOccurred()) { Serial.print(" TIMEOUT"); }</a:t>
            </a:r>
          </a:p>
        </p:txBody>
      </p:sp>
      <p:sp>
        <p:nvSpPr>
          <p:cNvPr id="6" name="TextBox 6"/>
          <p:cNvSpPr txBox="1"/>
          <p:nvPr/>
        </p:nvSpPr>
        <p:spPr>
          <a:xfrm>
            <a:off x="5954124" y="329825"/>
            <a:ext cx="5326163" cy="859577"/>
          </a:xfrm>
          <a:prstGeom prst="rect">
            <a:avLst/>
          </a:prstGeom>
        </p:spPr>
        <p:txBody>
          <a:bodyPr lIns="0" tIns="0" rIns="0" bIns="0" rtlCol="0" anchor="t">
            <a:spAutoFit/>
          </a:bodyPr>
          <a:lstStyle/>
          <a:p>
            <a:pPr algn="ctr">
              <a:lnSpc>
                <a:spcPts val="6429"/>
              </a:lnSpc>
            </a:pPr>
            <a:r>
              <a:rPr lang="en-US" sz="6560" spc="131">
                <a:solidFill>
                  <a:srgbClr val="FFFFFF"/>
                </a:solidFill>
                <a:latin typeface="Knewave"/>
              </a:rPr>
              <a:t>CODE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 name="TextBox 2"/>
          <p:cNvSpPr txBox="1"/>
          <p:nvPr/>
        </p:nvSpPr>
        <p:spPr>
          <a:xfrm rot="-273334">
            <a:off x="12133579" y="1159065"/>
            <a:ext cx="5326163"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CODE</a:t>
            </a:r>
          </a:p>
        </p:txBody>
      </p:sp>
      <p:sp>
        <p:nvSpPr>
          <p:cNvPr id="3" name="TextBox 3"/>
          <p:cNvSpPr txBox="1"/>
          <p:nvPr/>
        </p:nvSpPr>
        <p:spPr>
          <a:xfrm>
            <a:off x="460375" y="190500"/>
            <a:ext cx="4130129" cy="9818310"/>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 Serial.println();</a:t>
            </a:r>
          </a:p>
          <a:p>
            <a:pPr>
              <a:lnSpc>
                <a:spcPts val="3541"/>
              </a:lnSpc>
            </a:pPr>
            <a:r>
              <a:rPr lang="en-US" sz="2000" spc="40">
                <a:solidFill>
                  <a:srgbClr val="FFFFFF"/>
                </a:solidFill>
                <a:latin typeface="Open Sans"/>
              </a:rPr>
              <a:t> delay(100);</a:t>
            </a:r>
          </a:p>
          <a:p>
            <a:pPr>
              <a:lnSpc>
                <a:spcPts val="3541"/>
              </a:lnSpc>
            </a:pPr>
            <a:r>
              <a:rPr lang="en-US" sz="2000" spc="40">
                <a:solidFill>
                  <a:srgbClr val="FFFFFF"/>
                </a:solidFill>
                <a:latin typeface="Open Sans"/>
              </a:rPr>
              <a:t> int potvalue= 800;</a:t>
            </a:r>
          </a:p>
          <a:p>
            <a:pPr>
              <a:lnSpc>
                <a:spcPts val="3541"/>
              </a:lnSpc>
            </a:pPr>
            <a:r>
              <a:rPr lang="en-US" sz="2000" spc="40">
                <a:solidFill>
                  <a:srgbClr val="FFFFFF"/>
                </a:solidFill>
                <a:latin typeface="Open Sans"/>
              </a:rPr>
              <a:t> if((potvalue &gt;= 0 &amp;&amp; potvalue &lt;124) || (potvalue&gt;=419 &amp;&amp; potvalue&lt;424) || (potvalue&gt;=719 &amp;&amp; potvalue&lt;724))</a:t>
            </a:r>
          </a:p>
          <a:p>
            <a:pPr>
              <a:lnSpc>
                <a:spcPts val="3541"/>
              </a:lnSpc>
            </a:pPr>
            <a:r>
              <a:rPr lang="en-US" sz="2000" spc="40">
                <a:solidFill>
                  <a:srgbClr val="FFFFFF"/>
                </a:solidFill>
                <a:latin typeface="Open Sans"/>
              </a:rPr>
              <a:t> { analogWrite(A0, 0);</a:t>
            </a:r>
          </a:p>
          <a:p>
            <a:pPr>
              <a:lnSpc>
                <a:spcPts val="3541"/>
              </a:lnSpc>
            </a:pPr>
            <a:r>
              <a:rPr lang="en-US" sz="2000" spc="40">
                <a:solidFill>
                  <a:srgbClr val="FFFFFF"/>
                </a:solidFill>
                <a:latin typeface="Open Sans"/>
              </a:rPr>
              <a:t>digitalWrite(10,LOW);</a:t>
            </a:r>
          </a:p>
          <a:p>
            <a:pPr>
              <a:lnSpc>
                <a:spcPts val="3541"/>
              </a:lnSpc>
            </a:pPr>
            <a:r>
              <a:rPr lang="en-US" sz="2000" spc="40">
                <a:solidFill>
                  <a:srgbClr val="FFFFFF"/>
                </a:solidFill>
                <a:latin typeface="Open Sans"/>
              </a:rPr>
              <a:t> maryPlayed = false;</a:t>
            </a:r>
          </a:p>
          <a:p>
            <a:pPr>
              <a:lnSpc>
                <a:spcPts val="3541"/>
              </a:lnSpc>
            </a:pPr>
            <a:r>
              <a:rPr lang="en-US" sz="2000" spc="40">
                <a:solidFill>
                  <a:srgbClr val="FFFFFF"/>
                </a:solidFill>
                <a:latin typeface="Open Sans"/>
              </a:rPr>
              <a:t> twinPlayed = false;</a:t>
            </a:r>
          </a:p>
          <a:p>
            <a:pPr>
              <a:lnSpc>
                <a:spcPts val="3541"/>
              </a:lnSpc>
            </a:pPr>
            <a:r>
              <a:rPr lang="en-US" sz="2000" spc="40">
                <a:solidFill>
                  <a:srgbClr val="FFFFFF"/>
                </a:solidFill>
                <a:latin typeface="Open Sans"/>
              </a:rPr>
              <a:t> }</a:t>
            </a:r>
          </a:p>
          <a:p>
            <a:pPr>
              <a:lnSpc>
                <a:spcPts val="3541"/>
              </a:lnSpc>
            </a:pPr>
            <a:r>
              <a:rPr lang="en-US" sz="2000" spc="40">
                <a:solidFill>
                  <a:srgbClr val="FFFFFF"/>
                </a:solidFill>
                <a:latin typeface="Open Sans"/>
              </a:rPr>
              <a:t> if (potvalue &gt;= 124 &amp;&amp; potvalue &lt;419) //Twinkle Twinkle Little Star</a:t>
            </a:r>
          </a:p>
          <a:p>
            <a:pPr>
              <a:lnSpc>
                <a:spcPts val="3541"/>
              </a:lnSpc>
            </a:pPr>
            <a:r>
              <a:rPr lang="en-US" sz="2000" spc="40">
                <a:solidFill>
                  <a:srgbClr val="FFFFFF"/>
                </a:solidFill>
                <a:latin typeface="Open Sans"/>
              </a:rPr>
              <a:t> { if(!twinPlayed){</a:t>
            </a:r>
          </a:p>
          <a:p>
            <a:pPr>
              <a:lnSpc>
                <a:spcPts val="3541"/>
              </a:lnSpc>
            </a:pPr>
            <a:r>
              <a:rPr lang="en-US" sz="2000" spc="40">
                <a:solidFill>
                  <a:srgbClr val="FFFFFF"/>
                </a:solidFill>
                <a:latin typeface="Open Sans"/>
              </a:rPr>
              <a:t> playNote(C,500); analogWrite(redPin, 255); analogWrite(greenPin,0); analogWrite(bluePin,0);</a:t>
            </a:r>
          </a:p>
          <a:p>
            <a:pPr>
              <a:lnSpc>
                <a:spcPts val="3541"/>
              </a:lnSpc>
            </a:pPr>
            <a:r>
              <a:rPr lang="en-US" sz="2000" spc="40">
                <a:solidFill>
                  <a:srgbClr val="FFFFFF"/>
                </a:solidFill>
                <a:latin typeface="Open Sans"/>
              </a:rPr>
              <a:t> delay(550);</a:t>
            </a:r>
          </a:p>
          <a:p>
            <a:pPr>
              <a:lnSpc>
                <a:spcPts val="3541"/>
              </a:lnSpc>
              <a:spcBef>
                <a:spcPct val="0"/>
              </a:spcBef>
            </a:pPr>
            <a:endParaRPr lang="en-US" sz="2000" spc="40">
              <a:solidFill>
                <a:srgbClr val="FFFFFF"/>
              </a:solidFill>
              <a:latin typeface="Open Sans"/>
            </a:endParaRPr>
          </a:p>
        </p:txBody>
      </p:sp>
      <p:sp>
        <p:nvSpPr>
          <p:cNvPr id="4" name="TextBox 4"/>
          <p:cNvSpPr txBox="1"/>
          <p:nvPr/>
        </p:nvSpPr>
        <p:spPr>
          <a:xfrm>
            <a:off x="4723786" y="190500"/>
            <a:ext cx="6571773" cy="9370635"/>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 playNote(C,500); analogWrite(redPin, 255); analogWrite(greenPin,0); analogWrite(bluePin,0);</a:t>
            </a:r>
          </a:p>
          <a:p>
            <a:pPr>
              <a:lnSpc>
                <a:spcPts val="3541"/>
              </a:lnSpc>
            </a:pPr>
            <a:r>
              <a:rPr lang="en-US" sz="2000" spc="40">
                <a:solidFill>
                  <a:srgbClr val="FFFFFF"/>
                </a:solidFill>
                <a:latin typeface="Open Sans"/>
              </a:rPr>
              <a:t> delay(550);</a:t>
            </a:r>
          </a:p>
          <a:p>
            <a:pPr>
              <a:lnSpc>
                <a:spcPts val="3541"/>
              </a:lnSpc>
            </a:pPr>
            <a:r>
              <a:rPr lang="en-US" sz="2000" spc="40">
                <a:solidFill>
                  <a:srgbClr val="FFFFFF"/>
                </a:solidFill>
                <a:latin typeface="Open Sans"/>
              </a:rPr>
              <a:t> playNote(G,500); analogWrite(redPin, 255); analogWrite(greenPin,165); analogWrite(bluePin,0);</a:t>
            </a:r>
          </a:p>
          <a:p>
            <a:pPr>
              <a:lnSpc>
                <a:spcPts val="3541"/>
              </a:lnSpc>
            </a:pPr>
            <a:r>
              <a:rPr lang="en-US" sz="2000" spc="40">
                <a:solidFill>
                  <a:srgbClr val="FFFFFF"/>
                </a:solidFill>
                <a:latin typeface="Open Sans"/>
              </a:rPr>
              <a:t> delay(550);</a:t>
            </a:r>
          </a:p>
          <a:p>
            <a:pPr>
              <a:lnSpc>
                <a:spcPts val="3541"/>
              </a:lnSpc>
            </a:pPr>
            <a:r>
              <a:rPr lang="en-US" sz="2000" spc="40">
                <a:solidFill>
                  <a:srgbClr val="FFFFFF"/>
                </a:solidFill>
                <a:latin typeface="Open Sans"/>
              </a:rPr>
              <a:t> playNote(G,500); analogWrite(redPin, 255); analogWrite(greenPin,165); analogWrite(bluePin,0);</a:t>
            </a:r>
          </a:p>
          <a:p>
            <a:pPr>
              <a:lnSpc>
                <a:spcPts val="3541"/>
              </a:lnSpc>
            </a:pPr>
            <a:r>
              <a:rPr lang="en-US" sz="2000" spc="40">
                <a:solidFill>
                  <a:srgbClr val="FFFFFF"/>
                </a:solidFill>
                <a:latin typeface="Open Sans"/>
              </a:rPr>
              <a:t> delay(550);</a:t>
            </a:r>
          </a:p>
          <a:p>
            <a:pPr>
              <a:lnSpc>
                <a:spcPts val="3541"/>
              </a:lnSpc>
            </a:pPr>
            <a:r>
              <a:rPr lang="en-US" sz="2000" spc="40">
                <a:solidFill>
                  <a:srgbClr val="FFFFFF"/>
                </a:solidFill>
                <a:latin typeface="Open Sans"/>
              </a:rPr>
              <a:t> playNote(A,500); analogWrite(redPin, 0); analogWrite(greenPin,255); analogWrite(bluePin,0);</a:t>
            </a:r>
          </a:p>
          <a:p>
            <a:pPr>
              <a:lnSpc>
                <a:spcPts val="3541"/>
              </a:lnSpc>
            </a:pPr>
            <a:r>
              <a:rPr lang="en-US" sz="2000" spc="40">
                <a:solidFill>
                  <a:srgbClr val="FFFFFF"/>
                </a:solidFill>
                <a:latin typeface="Open Sans"/>
              </a:rPr>
              <a:t> delay(550);</a:t>
            </a:r>
          </a:p>
          <a:p>
            <a:pPr>
              <a:lnSpc>
                <a:spcPts val="3541"/>
              </a:lnSpc>
            </a:pPr>
            <a:r>
              <a:rPr lang="en-US" sz="2000" spc="40">
                <a:solidFill>
                  <a:srgbClr val="FFFFFF"/>
                </a:solidFill>
                <a:latin typeface="Open Sans"/>
              </a:rPr>
              <a:t> playNote(A,500); analogWrite(redPin, 0); analogWrite(greenPin,255); analogWrite(bluePin,0);</a:t>
            </a:r>
          </a:p>
          <a:p>
            <a:pPr>
              <a:lnSpc>
                <a:spcPts val="3541"/>
              </a:lnSpc>
            </a:pPr>
            <a:r>
              <a:rPr lang="en-US" sz="2000" spc="40">
                <a:solidFill>
                  <a:srgbClr val="FFFFFF"/>
                </a:solidFill>
                <a:latin typeface="Open Sans"/>
              </a:rPr>
              <a:t> delay(550);</a:t>
            </a:r>
          </a:p>
          <a:p>
            <a:pPr>
              <a:lnSpc>
                <a:spcPts val="3541"/>
              </a:lnSpc>
            </a:pPr>
            <a:r>
              <a:rPr lang="en-US" sz="2000" spc="40">
                <a:solidFill>
                  <a:srgbClr val="FFFFFF"/>
                </a:solidFill>
                <a:latin typeface="Open Sans"/>
              </a:rPr>
              <a:t> playNote(G,500); analogWrite(redPin, 255); analogWrite(greenPin,165); analogWrite(bluePin,0);</a:t>
            </a:r>
          </a:p>
          <a:p>
            <a:pPr>
              <a:lnSpc>
                <a:spcPts val="3541"/>
              </a:lnSpc>
            </a:pPr>
            <a:r>
              <a:rPr lang="en-US" sz="2000" spc="40">
                <a:solidFill>
                  <a:srgbClr val="FFFFFF"/>
                </a:solidFill>
                <a:latin typeface="Open Sans"/>
              </a:rPr>
              <a:t> delay(550);</a:t>
            </a:r>
          </a:p>
          <a:p>
            <a:pPr>
              <a:lnSpc>
                <a:spcPts val="3541"/>
              </a:lnSpc>
            </a:pPr>
            <a:r>
              <a:rPr lang="en-US" sz="2000" spc="40">
                <a:solidFill>
                  <a:srgbClr val="FFFFFF"/>
                </a:solidFill>
                <a:latin typeface="Open Sans"/>
              </a:rPr>
              <a:t> noTone(10);</a:t>
            </a:r>
          </a:p>
          <a:p>
            <a:pPr>
              <a:lnSpc>
                <a:spcPts val="3541"/>
              </a:lnSpc>
            </a:pPr>
            <a:r>
              <a:rPr lang="en-US" sz="2000" spc="40">
                <a:solidFill>
                  <a:srgbClr val="FFFFFF"/>
                </a:solidFill>
                <a:latin typeface="Open Sans"/>
              </a:rPr>
              <a:t> twinPlayed = true;</a:t>
            </a:r>
          </a:p>
          <a:p>
            <a:pPr>
              <a:lnSpc>
                <a:spcPts val="3541"/>
              </a:lnSpc>
              <a:spcBef>
                <a:spcPct val="0"/>
              </a:spcBef>
            </a:pPr>
            <a:endParaRPr lang="en-US" sz="2000" spc="40">
              <a:solidFill>
                <a:srgbClr val="FFFFFF"/>
              </a:solidFill>
              <a:latin typeface="Open Sans"/>
            </a:endParaRPr>
          </a:p>
        </p:txBody>
      </p:sp>
      <p:sp>
        <p:nvSpPr>
          <p:cNvPr id="5" name="TextBox 5"/>
          <p:cNvSpPr txBox="1"/>
          <p:nvPr/>
        </p:nvSpPr>
        <p:spPr>
          <a:xfrm>
            <a:off x="11362247" y="190500"/>
            <a:ext cx="6854873" cy="10265985"/>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 if (distance&gt;50 &amp;&amp; distance&lt;=65)</a:t>
            </a:r>
          </a:p>
          <a:p>
            <a:pPr>
              <a:lnSpc>
                <a:spcPts val="3541"/>
              </a:lnSpc>
            </a:pPr>
            <a:r>
              <a:rPr lang="en-US" sz="2000" spc="40">
                <a:solidFill>
                  <a:srgbClr val="FFFFFF"/>
                </a:solidFill>
                <a:latin typeface="Open Sans"/>
              </a:rPr>
              <a:t> {playNote(C,500);analogWrite(redPin, 255); analogWrite(greenPin,0); analogWrite(bluePin,0);}</a:t>
            </a:r>
          </a:p>
          <a:p>
            <a:pPr>
              <a:lnSpc>
                <a:spcPts val="3541"/>
              </a:lnSpc>
            </a:pPr>
            <a:r>
              <a:rPr lang="en-US" sz="2000" spc="40">
                <a:solidFill>
                  <a:srgbClr val="FFFFFF"/>
                </a:solidFill>
                <a:latin typeface="Open Sans"/>
              </a:rPr>
              <a:t>if (distance&gt;65 &amp;&amp; distance&lt;=80)</a:t>
            </a:r>
          </a:p>
          <a:p>
            <a:pPr>
              <a:lnSpc>
                <a:spcPts val="3541"/>
              </a:lnSpc>
            </a:pPr>
            <a:r>
              <a:rPr lang="en-US" sz="2000" spc="40">
                <a:solidFill>
                  <a:srgbClr val="FFFFFF"/>
                </a:solidFill>
                <a:latin typeface="Open Sans"/>
              </a:rPr>
              <a:t> {playNote(D,500);analogWrite(redPin, 255); analogWrite(greenPin,255); analogWrite(bluePin,0);}</a:t>
            </a:r>
          </a:p>
          <a:p>
            <a:pPr>
              <a:lnSpc>
                <a:spcPts val="3541"/>
              </a:lnSpc>
            </a:pPr>
            <a:r>
              <a:rPr lang="en-US" sz="2000" spc="40">
                <a:solidFill>
                  <a:srgbClr val="FFFFFF"/>
                </a:solidFill>
                <a:latin typeface="Open Sans"/>
              </a:rPr>
              <a:t>if (distance&gt;80 &amp;&amp; distance&lt;=95)</a:t>
            </a:r>
          </a:p>
          <a:p>
            <a:pPr>
              <a:lnSpc>
                <a:spcPts val="3541"/>
              </a:lnSpc>
            </a:pPr>
            <a:r>
              <a:rPr lang="en-US" sz="2000" spc="40">
                <a:solidFill>
                  <a:srgbClr val="FFFFFF"/>
                </a:solidFill>
                <a:latin typeface="Open Sans"/>
              </a:rPr>
              <a:t> {playNote(E,500);analogWrite(redPin, 135); analogWrite(greenPin,206); analogWrite(bluePin,235);}</a:t>
            </a:r>
          </a:p>
          <a:p>
            <a:pPr>
              <a:lnSpc>
                <a:spcPts val="3541"/>
              </a:lnSpc>
            </a:pPr>
            <a:r>
              <a:rPr lang="en-US" sz="2000" spc="40">
                <a:solidFill>
                  <a:srgbClr val="FFFFFF"/>
                </a:solidFill>
                <a:latin typeface="Open Sans"/>
              </a:rPr>
              <a:t>if (distance&gt;95 &amp;&amp; distance&lt;110)</a:t>
            </a:r>
          </a:p>
          <a:p>
            <a:pPr>
              <a:lnSpc>
                <a:spcPts val="3541"/>
              </a:lnSpc>
            </a:pPr>
            <a:r>
              <a:rPr lang="en-US" sz="2000" spc="40">
                <a:solidFill>
                  <a:srgbClr val="FFFFFF"/>
                </a:solidFill>
                <a:latin typeface="Open Sans"/>
              </a:rPr>
              <a:t> {playNote(F,500);analogWrite(redPin, 124); analogWrite(greenPin,13); analogWrite(bluePin,14);}</a:t>
            </a:r>
          </a:p>
          <a:p>
            <a:pPr>
              <a:lnSpc>
                <a:spcPts val="3541"/>
              </a:lnSpc>
            </a:pPr>
            <a:r>
              <a:rPr lang="en-US" sz="2000" spc="40">
                <a:solidFill>
                  <a:srgbClr val="FFFFFF"/>
                </a:solidFill>
                <a:latin typeface="Open Sans"/>
              </a:rPr>
              <a:t>if (distance&gt;110 &amp;&amp; distance&lt;125)</a:t>
            </a:r>
          </a:p>
          <a:p>
            <a:pPr>
              <a:lnSpc>
                <a:spcPts val="3541"/>
              </a:lnSpc>
            </a:pPr>
            <a:r>
              <a:rPr lang="en-US" sz="2000" spc="40">
                <a:solidFill>
                  <a:srgbClr val="FFFFFF"/>
                </a:solidFill>
                <a:latin typeface="Open Sans"/>
              </a:rPr>
              <a:t> {playNote(G,500);analogWrite(redPin, 255); analogWrite(greenPin,165); analogWrite(bluePin,0);}</a:t>
            </a:r>
          </a:p>
          <a:p>
            <a:pPr>
              <a:lnSpc>
                <a:spcPts val="3541"/>
              </a:lnSpc>
            </a:pPr>
            <a:r>
              <a:rPr lang="en-US" sz="2000" spc="40">
                <a:solidFill>
                  <a:srgbClr val="FFFFFF"/>
                </a:solidFill>
                <a:latin typeface="Open Sans"/>
              </a:rPr>
              <a:t>if (distance&gt;125 &amp;&amp; distance&lt;140)</a:t>
            </a:r>
          </a:p>
          <a:p>
            <a:pPr>
              <a:lnSpc>
                <a:spcPts val="3541"/>
              </a:lnSpc>
            </a:pPr>
            <a:r>
              <a:rPr lang="en-US" sz="2000" spc="40">
                <a:solidFill>
                  <a:srgbClr val="FFFFFF"/>
                </a:solidFill>
                <a:latin typeface="Open Sans"/>
              </a:rPr>
              <a:t> {playNote(A,500);analogWrite(redPin, 0); analogWrite(greenPin,255); analogWrite(bluePin,0);}</a:t>
            </a:r>
          </a:p>
          <a:p>
            <a:pPr>
              <a:lnSpc>
                <a:spcPts val="3541"/>
              </a:lnSpc>
            </a:pPr>
            <a:r>
              <a:rPr lang="en-US" sz="2000" spc="40">
                <a:solidFill>
                  <a:srgbClr val="FFFFFF"/>
                </a:solidFill>
                <a:latin typeface="Open Sans"/>
              </a:rPr>
              <a:t>if (distance&gt;140 &amp;&amp; distance&lt;155)</a:t>
            </a:r>
          </a:p>
          <a:p>
            <a:pPr>
              <a:lnSpc>
                <a:spcPts val="3541"/>
              </a:lnSpc>
            </a:pPr>
            <a:r>
              <a:rPr lang="en-US" sz="2000" spc="40">
                <a:solidFill>
                  <a:srgbClr val="FFFFFF"/>
                </a:solidFill>
                <a:latin typeface="Open Sans"/>
              </a:rPr>
              <a:t> {playNote(B,500);analogWrite(redPin, 0); analogWrite(greenPin,0); analogWrite(bluePin,255);}</a:t>
            </a:r>
          </a:p>
          <a:p>
            <a:pPr>
              <a:lnSpc>
                <a:spcPts val="3541"/>
              </a:lnSpc>
            </a:pPr>
            <a:r>
              <a:rPr lang="en-US" sz="2000" spc="40">
                <a:solidFill>
                  <a:srgbClr val="FFFFFF"/>
                </a:solidFill>
                <a:latin typeface="Open Sans"/>
              </a:rPr>
              <a:t> }</a:t>
            </a:r>
          </a:p>
          <a:p>
            <a:pPr>
              <a:lnSpc>
                <a:spcPts val="3541"/>
              </a:lnSpc>
              <a:spcBef>
                <a:spcPct val="0"/>
              </a:spcBef>
            </a:pPr>
            <a:endParaRPr lang="en-US" sz="2000" spc="40">
              <a:solidFill>
                <a:srgbClr val="FFFFFF"/>
              </a:solidFill>
              <a:latin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 name="TextBox 2"/>
          <p:cNvSpPr txBox="1"/>
          <p:nvPr/>
        </p:nvSpPr>
        <p:spPr>
          <a:xfrm rot="-273334">
            <a:off x="12133579" y="1159065"/>
            <a:ext cx="5326163" cy="1270025"/>
          </a:xfrm>
          <a:prstGeom prst="rect">
            <a:avLst/>
          </a:prstGeom>
        </p:spPr>
        <p:txBody>
          <a:bodyPr lIns="0" tIns="0" rIns="0" bIns="0" rtlCol="0" anchor="t">
            <a:spAutoFit/>
          </a:bodyPr>
          <a:lstStyle/>
          <a:p>
            <a:pPr algn="ctr">
              <a:lnSpc>
                <a:spcPts val="9466"/>
              </a:lnSpc>
            </a:pPr>
            <a:r>
              <a:rPr lang="en-US" sz="9660" spc="193">
                <a:solidFill>
                  <a:srgbClr val="333333"/>
                </a:solidFill>
                <a:latin typeface="Knewave"/>
              </a:rPr>
              <a:t>CODE</a:t>
            </a:r>
          </a:p>
        </p:txBody>
      </p:sp>
      <p:sp>
        <p:nvSpPr>
          <p:cNvPr id="3" name="TextBox 3"/>
          <p:cNvSpPr txBox="1"/>
          <p:nvPr/>
        </p:nvSpPr>
        <p:spPr>
          <a:xfrm>
            <a:off x="460375" y="190500"/>
            <a:ext cx="9502229" cy="12056685"/>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 if (potvalue &gt;= 424 &amp;&amp; potvalue &lt;719) //Mary had a little lamb</a:t>
            </a:r>
          </a:p>
          <a:p>
            <a:pPr>
              <a:lnSpc>
                <a:spcPts val="3541"/>
              </a:lnSpc>
            </a:pPr>
            <a:r>
              <a:rPr lang="en-US" sz="2000" spc="40">
                <a:solidFill>
                  <a:srgbClr val="FFFFFF"/>
                </a:solidFill>
                <a:latin typeface="Open Sans"/>
              </a:rPr>
              <a:t> { if(!maryPlayed)</a:t>
            </a:r>
          </a:p>
          <a:p>
            <a:pPr>
              <a:lnSpc>
                <a:spcPts val="3541"/>
              </a:lnSpc>
            </a:pPr>
            <a:r>
              <a:rPr lang="en-US" sz="2000" spc="40">
                <a:solidFill>
                  <a:srgbClr val="FFFFFF"/>
                </a:solidFill>
                <a:latin typeface="Open Sans"/>
              </a:rPr>
              <a:t>playNote(E,500);analogWrite(redPin, 135); analogWrite(greenPin,206); analogWrite(bluePin,235);</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playNote(D,500);analogWrite(redPin, 255); analogWrite(greenPin,255); analogWrite(bluePin,0);</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playNote(C,500);analogWrite(redPin, 255); analogWrite(greenPin,0); analogWrite(bluePin,0);</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playNote(D,500);analogWrite(redPin, 255); analogWrite(greenPin,255); analogWrite(bluePin,0);</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playNote(E,500);analogWrite(redPin, 135); analogWrite(greenPin,206); analogWrite(bluePin,235);</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playNote(E,500);analogWrite(redPin, 135); analogWrite(greenPin,206); analogWrite(bluePin,235);</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playNote(E,500);analogWrite(redPin, 135); analogWrite(greenPin,206); analogWrite(bluePin,235);</a:t>
            </a:r>
          </a:p>
          <a:p>
            <a:pPr>
              <a:lnSpc>
                <a:spcPts val="3541"/>
              </a:lnSpc>
            </a:pPr>
            <a:r>
              <a:rPr lang="en-US" sz="2000" spc="40">
                <a:solidFill>
                  <a:srgbClr val="FFFFFF"/>
                </a:solidFill>
                <a:latin typeface="Open Sans"/>
              </a:rPr>
              <a:t>delay(550);</a:t>
            </a:r>
          </a:p>
          <a:p>
            <a:pPr>
              <a:lnSpc>
                <a:spcPts val="3541"/>
              </a:lnSpc>
            </a:pPr>
            <a:r>
              <a:rPr lang="en-US" sz="2000" spc="40">
                <a:solidFill>
                  <a:srgbClr val="FFFFFF"/>
                </a:solidFill>
                <a:latin typeface="Open Sans"/>
              </a:rPr>
              <a:t>noTone(10); maryPlayed = true; }</a:t>
            </a:r>
          </a:p>
          <a:p>
            <a:pPr>
              <a:lnSpc>
                <a:spcPts val="3541"/>
              </a:lnSpc>
            </a:pPr>
            <a:endParaRPr lang="en-US" sz="2000" spc="40">
              <a:solidFill>
                <a:srgbClr val="FFFFFF"/>
              </a:solidFill>
              <a:latin typeface="Open Sans"/>
            </a:endParaRPr>
          </a:p>
          <a:p>
            <a:pPr>
              <a:lnSpc>
                <a:spcPts val="3541"/>
              </a:lnSpc>
            </a:pPr>
            <a:endParaRPr lang="en-US" sz="2000" spc="40">
              <a:solidFill>
                <a:srgbClr val="FFFFFF"/>
              </a:solidFill>
              <a:latin typeface="Open Sans"/>
            </a:endParaRPr>
          </a:p>
          <a:p>
            <a:pPr>
              <a:lnSpc>
                <a:spcPts val="3541"/>
              </a:lnSpc>
              <a:spcBef>
                <a:spcPct val="0"/>
              </a:spcBef>
            </a:pPr>
            <a:endParaRPr lang="en-US" sz="2000" spc="40">
              <a:solidFill>
                <a:srgbClr val="FFFFFF"/>
              </a:solidFill>
              <a:latin typeface="Open Sans"/>
            </a:endParaRPr>
          </a:p>
        </p:txBody>
      </p:sp>
      <p:sp>
        <p:nvSpPr>
          <p:cNvPr id="4" name="TextBox 4"/>
          <p:cNvSpPr txBox="1"/>
          <p:nvPr/>
        </p:nvSpPr>
        <p:spPr>
          <a:xfrm>
            <a:off x="10219247" y="190500"/>
            <a:ext cx="7616873" cy="21010185"/>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if (distance&gt;50 &amp;&amp; distance&lt;=65)</a:t>
            </a:r>
          </a:p>
          <a:p>
            <a:pPr>
              <a:lnSpc>
                <a:spcPts val="3541"/>
              </a:lnSpc>
            </a:pPr>
            <a:r>
              <a:rPr lang="en-US" sz="2000" spc="40">
                <a:solidFill>
                  <a:srgbClr val="FFFFFF"/>
                </a:solidFill>
                <a:latin typeface="Open Sans"/>
              </a:rPr>
              <a:t> {playNote(C,500);analogWrite(redPin, 255); analogWrite(greenPin,0); analogWrite(bluePin,0);}</a:t>
            </a:r>
          </a:p>
          <a:p>
            <a:pPr>
              <a:lnSpc>
                <a:spcPts val="3541"/>
              </a:lnSpc>
            </a:pPr>
            <a:r>
              <a:rPr lang="en-US" sz="2000" spc="40">
                <a:solidFill>
                  <a:srgbClr val="FFFFFF"/>
                </a:solidFill>
                <a:latin typeface="Open Sans"/>
              </a:rPr>
              <a:t>if (distance&gt;65 &amp;&amp; distance&lt;=80)</a:t>
            </a:r>
          </a:p>
          <a:p>
            <a:pPr>
              <a:lnSpc>
                <a:spcPts val="3541"/>
              </a:lnSpc>
            </a:pPr>
            <a:r>
              <a:rPr lang="en-US" sz="2000" spc="40">
                <a:solidFill>
                  <a:srgbClr val="FFFFFF"/>
                </a:solidFill>
                <a:latin typeface="Open Sans"/>
              </a:rPr>
              <a:t> {playNote(D,500);analogWrite(redPin, 255); analogWrite(greenPin,255); analogWrite(bluePin,0);}</a:t>
            </a:r>
          </a:p>
          <a:p>
            <a:pPr>
              <a:lnSpc>
                <a:spcPts val="3541"/>
              </a:lnSpc>
            </a:pPr>
            <a:r>
              <a:rPr lang="en-US" sz="2000" spc="40">
                <a:solidFill>
                  <a:srgbClr val="FFFFFF"/>
                </a:solidFill>
                <a:latin typeface="Open Sans"/>
              </a:rPr>
              <a:t>if (distance&gt;80 &amp;&amp; distance&lt;=95)</a:t>
            </a:r>
          </a:p>
          <a:p>
            <a:pPr>
              <a:lnSpc>
                <a:spcPts val="3541"/>
              </a:lnSpc>
            </a:pPr>
            <a:r>
              <a:rPr lang="en-US" sz="2000" spc="40">
                <a:solidFill>
                  <a:srgbClr val="FFFFFF"/>
                </a:solidFill>
                <a:latin typeface="Open Sans"/>
              </a:rPr>
              <a:t> {playNote(E,500);analogWrite(redPin, 135); analogWrite(greenPin,206); analogWrite(bluePin,235);}</a:t>
            </a:r>
          </a:p>
          <a:p>
            <a:pPr>
              <a:lnSpc>
                <a:spcPts val="3541"/>
              </a:lnSpc>
            </a:pPr>
            <a:r>
              <a:rPr lang="en-US" sz="2000" spc="40">
                <a:solidFill>
                  <a:srgbClr val="FFFFFF"/>
                </a:solidFill>
                <a:latin typeface="Open Sans"/>
              </a:rPr>
              <a:t>if (distance&gt;95 &amp;&amp; distance&lt;110)</a:t>
            </a:r>
          </a:p>
          <a:p>
            <a:pPr>
              <a:lnSpc>
                <a:spcPts val="3541"/>
              </a:lnSpc>
            </a:pPr>
            <a:r>
              <a:rPr lang="en-US" sz="2000" spc="40">
                <a:solidFill>
                  <a:srgbClr val="FFFFFF"/>
                </a:solidFill>
                <a:latin typeface="Open Sans"/>
              </a:rPr>
              <a:t> {playNote(F,500);analogWrite(redPin, 124); analogWrite(greenPin,13); analogWrite(bluePin,14);}</a:t>
            </a:r>
          </a:p>
          <a:p>
            <a:pPr>
              <a:lnSpc>
                <a:spcPts val="3541"/>
              </a:lnSpc>
            </a:pPr>
            <a:r>
              <a:rPr lang="en-US" sz="2000" spc="40">
                <a:solidFill>
                  <a:srgbClr val="FFFFFF"/>
                </a:solidFill>
                <a:latin typeface="Open Sans"/>
              </a:rPr>
              <a:t>if (distance&gt;110 &amp;&amp; distance&lt;125)</a:t>
            </a:r>
          </a:p>
          <a:p>
            <a:pPr>
              <a:lnSpc>
                <a:spcPts val="3541"/>
              </a:lnSpc>
            </a:pPr>
            <a:r>
              <a:rPr lang="en-US" sz="2000" spc="40">
                <a:solidFill>
                  <a:srgbClr val="FFFFFF"/>
                </a:solidFill>
                <a:latin typeface="Open Sans"/>
              </a:rPr>
              <a:t> {playNote(G,500);analogWrite(redPin, 255); analogWrite(greenPin,165); analogWrite(bluePin,0);}</a:t>
            </a:r>
          </a:p>
          <a:p>
            <a:pPr>
              <a:lnSpc>
                <a:spcPts val="3541"/>
              </a:lnSpc>
            </a:pPr>
            <a:r>
              <a:rPr lang="en-US" sz="2000" spc="40">
                <a:solidFill>
                  <a:srgbClr val="FFFFFF"/>
                </a:solidFill>
                <a:latin typeface="Open Sans"/>
              </a:rPr>
              <a:t>if (distance&gt;125 &amp;&amp; distance&lt;140)</a:t>
            </a:r>
          </a:p>
          <a:p>
            <a:pPr>
              <a:lnSpc>
                <a:spcPts val="3541"/>
              </a:lnSpc>
            </a:pPr>
            <a:r>
              <a:rPr lang="en-US" sz="2000" spc="40">
                <a:solidFill>
                  <a:srgbClr val="FFFFFF"/>
                </a:solidFill>
                <a:latin typeface="Open Sans"/>
              </a:rPr>
              <a:t> {playNote(A,500);analogWrite(redPin, 0); analogWrite(greenPin,255); analogWrite(bluePin,0);}</a:t>
            </a:r>
          </a:p>
          <a:p>
            <a:pPr>
              <a:lnSpc>
                <a:spcPts val="3541"/>
              </a:lnSpc>
            </a:pPr>
            <a:r>
              <a:rPr lang="en-US" sz="2000" spc="40">
                <a:solidFill>
                  <a:srgbClr val="FFFFFF"/>
                </a:solidFill>
                <a:latin typeface="Open Sans"/>
              </a:rPr>
              <a:t>if (distance&gt;140 &amp;&amp; distance&lt;155)</a:t>
            </a:r>
          </a:p>
          <a:p>
            <a:pPr>
              <a:lnSpc>
                <a:spcPts val="3541"/>
              </a:lnSpc>
            </a:pPr>
            <a:r>
              <a:rPr lang="en-US" sz="2000" spc="40">
                <a:solidFill>
                  <a:srgbClr val="FFFFFF"/>
                </a:solidFill>
                <a:latin typeface="Open Sans"/>
              </a:rPr>
              <a:t> {playNote(B,500);analogWrite(redPin, 0); analogWrite(greenPin,0); analogWrite(bluePin,255);}</a:t>
            </a:r>
          </a:p>
          <a:p>
            <a:pPr>
              <a:lnSpc>
                <a:spcPts val="3541"/>
              </a:lnSpc>
            </a:pPr>
            <a:r>
              <a:rPr lang="en-US" sz="2000" spc="40">
                <a:solidFill>
                  <a:srgbClr val="FFFFFF"/>
                </a:solidFill>
                <a:latin typeface="Open Sans"/>
              </a:rPr>
              <a:t> }</a:t>
            </a:r>
          </a:p>
          <a:p>
            <a:pPr>
              <a:lnSpc>
                <a:spcPts val="3541"/>
              </a:lnSpc>
            </a:pPr>
            <a:endParaRPr lang="en-US" sz="2000" spc="40">
              <a:solidFill>
                <a:srgbClr val="FFFFFF"/>
              </a:solidFill>
              <a:latin typeface="Open Sans"/>
            </a:endParaRPr>
          </a:p>
          <a:p>
            <a:pPr>
              <a:lnSpc>
                <a:spcPts val="3541"/>
              </a:lnSpc>
            </a:pPr>
            <a:r>
              <a:rPr lang="en-US" sz="2000" spc="40">
                <a:solidFill>
                  <a:srgbClr val="FFFFFF"/>
                </a:solidFill>
                <a:latin typeface="Open Sans"/>
              </a:rPr>
              <a:t> if (potvalue &gt;= 724 &amp;&amp; potvalue &lt;1024)</a:t>
            </a:r>
          </a:p>
          <a:p>
            <a:pPr>
              <a:lnSpc>
                <a:spcPts val="3541"/>
              </a:lnSpc>
            </a:pPr>
            <a:r>
              <a:rPr lang="en-US" sz="2000" spc="40">
                <a:solidFill>
                  <a:srgbClr val="FFFFFF"/>
                </a:solidFill>
                <a:latin typeface="Open Sans"/>
              </a:rPr>
              <a:t>{if (distance&gt;50 &amp;&amp; distance&lt;=65)</a:t>
            </a:r>
          </a:p>
          <a:p>
            <a:pPr>
              <a:lnSpc>
                <a:spcPts val="3541"/>
              </a:lnSpc>
            </a:pPr>
            <a:r>
              <a:rPr lang="en-US" sz="2000" spc="40">
                <a:solidFill>
                  <a:srgbClr val="FFFFFF"/>
                </a:solidFill>
                <a:latin typeface="Open Sans"/>
              </a:rPr>
              <a:t> {playNote(C,500);analogWrite(redPin, 255); analogWrite(greenPin,0); analogWrite(bluePin,0);}</a:t>
            </a:r>
          </a:p>
          <a:p>
            <a:pPr>
              <a:lnSpc>
                <a:spcPts val="3541"/>
              </a:lnSpc>
            </a:pPr>
            <a:r>
              <a:rPr lang="en-US" sz="2000" spc="40">
                <a:solidFill>
                  <a:srgbClr val="FFFFFF"/>
                </a:solidFill>
                <a:latin typeface="Open Sans"/>
              </a:rPr>
              <a:t>if (distance&gt;65 &amp;&amp; distance&lt;=80)</a:t>
            </a:r>
          </a:p>
          <a:p>
            <a:pPr>
              <a:lnSpc>
                <a:spcPts val="3541"/>
              </a:lnSpc>
            </a:pPr>
            <a:r>
              <a:rPr lang="en-US" sz="2000" spc="40">
                <a:solidFill>
                  <a:srgbClr val="FFFFFF"/>
                </a:solidFill>
                <a:latin typeface="Open Sans"/>
              </a:rPr>
              <a:t> {playNote(D,500);analogWrite(redPin, 255); analogWrite(greenPin,255); analogWrite(bluePin,0);}</a:t>
            </a:r>
          </a:p>
          <a:p>
            <a:pPr>
              <a:lnSpc>
                <a:spcPts val="3541"/>
              </a:lnSpc>
            </a:pPr>
            <a:r>
              <a:rPr lang="en-US" sz="2000" spc="40">
                <a:solidFill>
                  <a:srgbClr val="FFFFFF"/>
                </a:solidFill>
                <a:latin typeface="Open Sans"/>
              </a:rPr>
              <a:t>if (distance&gt;80 &amp;&amp; distance&lt;=95)</a:t>
            </a:r>
          </a:p>
          <a:p>
            <a:pPr>
              <a:lnSpc>
                <a:spcPts val="3541"/>
              </a:lnSpc>
            </a:pPr>
            <a:r>
              <a:rPr lang="en-US" sz="2000" spc="40">
                <a:solidFill>
                  <a:srgbClr val="FFFFFF"/>
                </a:solidFill>
                <a:latin typeface="Open Sans"/>
              </a:rPr>
              <a:t> {playNote(E,500);analogWrite(redPin, 135); analogWrite(greenPin,206); analogWrite(bluePin,235);}</a:t>
            </a:r>
          </a:p>
          <a:p>
            <a:pPr>
              <a:lnSpc>
                <a:spcPts val="3541"/>
              </a:lnSpc>
            </a:pPr>
            <a:r>
              <a:rPr lang="en-US" sz="2000" spc="40">
                <a:solidFill>
                  <a:srgbClr val="FFFFFF"/>
                </a:solidFill>
                <a:latin typeface="Open Sans"/>
              </a:rPr>
              <a:t>if (distance&gt;95 &amp;&amp; distance&lt;110)</a:t>
            </a:r>
          </a:p>
          <a:p>
            <a:pPr>
              <a:lnSpc>
                <a:spcPts val="3541"/>
              </a:lnSpc>
            </a:pPr>
            <a:r>
              <a:rPr lang="en-US" sz="2000" spc="40">
                <a:solidFill>
                  <a:srgbClr val="FFFFFF"/>
                </a:solidFill>
                <a:latin typeface="Open Sans"/>
              </a:rPr>
              <a:t> {playNote(F,500);analogWrite(redPin, 124); analogWrite(greenPin,13); analogWrite(bluePin,14);}</a:t>
            </a:r>
          </a:p>
          <a:p>
            <a:pPr>
              <a:lnSpc>
                <a:spcPts val="3541"/>
              </a:lnSpc>
            </a:pPr>
            <a:r>
              <a:rPr lang="en-US" sz="2000" spc="40">
                <a:solidFill>
                  <a:srgbClr val="FFFFFF"/>
                </a:solidFill>
                <a:latin typeface="Open Sans"/>
              </a:rPr>
              <a:t>if (distance&gt;110 &amp;&amp; distance&lt;125)</a:t>
            </a:r>
          </a:p>
          <a:p>
            <a:pPr>
              <a:lnSpc>
                <a:spcPts val="3541"/>
              </a:lnSpc>
            </a:pPr>
            <a:r>
              <a:rPr lang="en-US" sz="2000" spc="40">
                <a:solidFill>
                  <a:srgbClr val="FFFFFF"/>
                </a:solidFill>
                <a:latin typeface="Open Sans"/>
              </a:rPr>
              <a:t> {playNote(G,500);analogWrite(redPin, 255); analogWrite(greenPin,165); analogWrite(bluePin,0);}</a:t>
            </a:r>
          </a:p>
          <a:p>
            <a:pPr>
              <a:lnSpc>
                <a:spcPts val="3541"/>
              </a:lnSpc>
            </a:pPr>
            <a:r>
              <a:rPr lang="en-US" sz="2000" spc="40">
                <a:solidFill>
                  <a:srgbClr val="FFFFFF"/>
                </a:solidFill>
                <a:latin typeface="Open Sans"/>
              </a:rPr>
              <a:t>if (distance&gt;125 &amp;&amp; distance&lt;140)</a:t>
            </a:r>
          </a:p>
          <a:p>
            <a:pPr>
              <a:lnSpc>
                <a:spcPts val="3541"/>
              </a:lnSpc>
            </a:pPr>
            <a:r>
              <a:rPr lang="en-US" sz="2000" spc="40">
                <a:solidFill>
                  <a:srgbClr val="FFFFFF"/>
                </a:solidFill>
                <a:latin typeface="Open Sans"/>
              </a:rPr>
              <a:t> {playNote(A,500);analogWrite(redPin, 0); analogWrite(greenPin,255); analogWrite(bluePin,0);}</a:t>
            </a:r>
          </a:p>
          <a:p>
            <a:pPr>
              <a:lnSpc>
                <a:spcPts val="3541"/>
              </a:lnSpc>
            </a:pPr>
            <a:r>
              <a:rPr lang="en-US" sz="2000" spc="40">
                <a:solidFill>
                  <a:srgbClr val="FFFFFF"/>
                </a:solidFill>
                <a:latin typeface="Open Sans"/>
              </a:rPr>
              <a:t>if (distance&gt;140 &amp;&amp; distance&lt;155)</a:t>
            </a:r>
          </a:p>
          <a:p>
            <a:pPr>
              <a:lnSpc>
                <a:spcPts val="3541"/>
              </a:lnSpc>
            </a:pPr>
            <a:r>
              <a:rPr lang="en-US" sz="2000" spc="40">
                <a:solidFill>
                  <a:srgbClr val="FFFFFF"/>
                </a:solidFill>
                <a:latin typeface="Open Sans"/>
              </a:rPr>
              <a:t> {playNote(B,500);analogWrite(redPin, 0); analogWrite(greenPin,0); analogWrite(bluePin,255);}</a:t>
            </a:r>
          </a:p>
          <a:p>
            <a:pPr>
              <a:lnSpc>
                <a:spcPts val="3541"/>
              </a:lnSpc>
            </a:pPr>
            <a:r>
              <a:rPr lang="en-US" sz="2000" spc="40">
                <a:solidFill>
                  <a:srgbClr val="FFFFFF"/>
                </a:solidFill>
                <a:latin typeface="Open Sans"/>
              </a:rPr>
              <a:t> }</a:t>
            </a:r>
          </a:p>
          <a:p>
            <a:pPr>
              <a:lnSpc>
                <a:spcPts val="3541"/>
              </a:lnSpc>
              <a:spcBef>
                <a:spcPct val="0"/>
              </a:spcBef>
            </a:pPr>
            <a:endParaRPr lang="en-US" sz="2000" spc="40">
              <a:solidFill>
                <a:srgbClr val="FFFFFF"/>
              </a:solidFill>
              <a:latin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 name="TextBox 2"/>
          <p:cNvSpPr txBox="1"/>
          <p:nvPr/>
        </p:nvSpPr>
        <p:spPr>
          <a:xfrm>
            <a:off x="1456247" y="190500"/>
            <a:ext cx="7997873" cy="9818310"/>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if (distance&gt;50 &amp;&amp; distance&lt;=65)</a:t>
            </a:r>
          </a:p>
          <a:p>
            <a:pPr>
              <a:lnSpc>
                <a:spcPts val="3541"/>
              </a:lnSpc>
            </a:pPr>
            <a:r>
              <a:rPr lang="en-US" sz="2000" spc="40">
                <a:solidFill>
                  <a:srgbClr val="FFFFFF"/>
                </a:solidFill>
                <a:latin typeface="Open Sans"/>
              </a:rPr>
              <a:t> {playNote(C,500);analogWrite(redPin, 255); analogWrite(greenPin,0); analogWrite(bluePin,0);}</a:t>
            </a:r>
          </a:p>
          <a:p>
            <a:pPr>
              <a:lnSpc>
                <a:spcPts val="3541"/>
              </a:lnSpc>
            </a:pPr>
            <a:r>
              <a:rPr lang="en-US" sz="2000" spc="40">
                <a:solidFill>
                  <a:srgbClr val="FFFFFF"/>
                </a:solidFill>
                <a:latin typeface="Open Sans"/>
              </a:rPr>
              <a:t>if (distance&gt;65 &amp;&amp; distance&lt;=80)</a:t>
            </a:r>
          </a:p>
          <a:p>
            <a:pPr>
              <a:lnSpc>
                <a:spcPts val="3541"/>
              </a:lnSpc>
            </a:pPr>
            <a:r>
              <a:rPr lang="en-US" sz="2000" spc="40">
                <a:solidFill>
                  <a:srgbClr val="FFFFFF"/>
                </a:solidFill>
                <a:latin typeface="Open Sans"/>
              </a:rPr>
              <a:t> {playNote(D,500);analogWrite(redPin, 255); analogWrite(greenPin,255); analogWrite(bluePin,0);}</a:t>
            </a:r>
          </a:p>
          <a:p>
            <a:pPr>
              <a:lnSpc>
                <a:spcPts val="3541"/>
              </a:lnSpc>
            </a:pPr>
            <a:r>
              <a:rPr lang="en-US" sz="2000" spc="40">
                <a:solidFill>
                  <a:srgbClr val="FFFFFF"/>
                </a:solidFill>
                <a:latin typeface="Open Sans"/>
              </a:rPr>
              <a:t>if (distance&gt;80 &amp;&amp; distance&lt;=95)</a:t>
            </a:r>
          </a:p>
          <a:p>
            <a:pPr>
              <a:lnSpc>
                <a:spcPts val="3541"/>
              </a:lnSpc>
            </a:pPr>
            <a:r>
              <a:rPr lang="en-US" sz="2000" spc="40">
                <a:solidFill>
                  <a:srgbClr val="FFFFFF"/>
                </a:solidFill>
                <a:latin typeface="Open Sans"/>
              </a:rPr>
              <a:t> {playNote(E,500);analogWrite(redPin, 135); analogWrite(greenPin,206); analogWrite(bluePin,235);}</a:t>
            </a:r>
          </a:p>
          <a:p>
            <a:pPr>
              <a:lnSpc>
                <a:spcPts val="3541"/>
              </a:lnSpc>
            </a:pPr>
            <a:r>
              <a:rPr lang="en-US" sz="2000" spc="40">
                <a:solidFill>
                  <a:srgbClr val="FFFFFF"/>
                </a:solidFill>
                <a:latin typeface="Open Sans"/>
              </a:rPr>
              <a:t>if (distance&gt;95 &amp;&amp; distance&lt;110)</a:t>
            </a:r>
          </a:p>
          <a:p>
            <a:pPr>
              <a:lnSpc>
                <a:spcPts val="3541"/>
              </a:lnSpc>
            </a:pPr>
            <a:r>
              <a:rPr lang="en-US" sz="2000" spc="40">
                <a:solidFill>
                  <a:srgbClr val="FFFFFF"/>
                </a:solidFill>
                <a:latin typeface="Open Sans"/>
              </a:rPr>
              <a:t> {playNote(F,500);analogWrite(redPin, 124); analogWrite(greenPin,13); analogWrite(bluePin,14);}</a:t>
            </a:r>
          </a:p>
          <a:p>
            <a:pPr>
              <a:lnSpc>
                <a:spcPts val="3541"/>
              </a:lnSpc>
            </a:pPr>
            <a:r>
              <a:rPr lang="en-US" sz="2000" spc="40">
                <a:solidFill>
                  <a:srgbClr val="FFFFFF"/>
                </a:solidFill>
                <a:latin typeface="Open Sans"/>
              </a:rPr>
              <a:t>if (distance&gt;110 &amp;&amp; distance&lt;125)</a:t>
            </a:r>
          </a:p>
          <a:p>
            <a:pPr>
              <a:lnSpc>
                <a:spcPts val="3541"/>
              </a:lnSpc>
            </a:pPr>
            <a:r>
              <a:rPr lang="en-US" sz="2000" spc="40">
                <a:solidFill>
                  <a:srgbClr val="FFFFFF"/>
                </a:solidFill>
                <a:latin typeface="Open Sans"/>
              </a:rPr>
              <a:t> {playNote(G,500);analogWrite(redPin, 255); analogWrite(greenPin,165); analogWrite(bluePin,0);}</a:t>
            </a:r>
          </a:p>
          <a:p>
            <a:pPr>
              <a:lnSpc>
                <a:spcPts val="3541"/>
              </a:lnSpc>
            </a:pPr>
            <a:r>
              <a:rPr lang="en-US" sz="2000" spc="40">
                <a:solidFill>
                  <a:srgbClr val="FFFFFF"/>
                </a:solidFill>
                <a:latin typeface="Open Sans"/>
              </a:rPr>
              <a:t>if (distance&gt;125 &amp;&amp; distance&lt;140)</a:t>
            </a:r>
          </a:p>
          <a:p>
            <a:pPr>
              <a:lnSpc>
                <a:spcPts val="3541"/>
              </a:lnSpc>
            </a:pPr>
            <a:r>
              <a:rPr lang="en-US" sz="2000" spc="40">
                <a:solidFill>
                  <a:srgbClr val="FFFFFF"/>
                </a:solidFill>
                <a:latin typeface="Open Sans"/>
              </a:rPr>
              <a:t> {playNote(A,500);analogWrite(redPin, 0); analogWrite(greenPin,255); analogWrite(bluePin,0);}</a:t>
            </a:r>
          </a:p>
          <a:p>
            <a:pPr>
              <a:lnSpc>
                <a:spcPts val="3541"/>
              </a:lnSpc>
            </a:pPr>
            <a:r>
              <a:rPr lang="en-US" sz="2000" spc="40">
                <a:solidFill>
                  <a:srgbClr val="FFFFFF"/>
                </a:solidFill>
                <a:latin typeface="Open Sans"/>
              </a:rPr>
              <a:t>if (distance&gt;140 &amp;&amp; distance&lt;155)</a:t>
            </a:r>
          </a:p>
          <a:p>
            <a:pPr>
              <a:lnSpc>
                <a:spcPts val="3541"/>
              </a:lnSpc>
            </a:pPr>
            <a:r>
              <a:rPr lang="en-US" sz="2000" spc="40">
                <a:solidFill>
                  <a:srgbClr val="FFFFFF"/>
                </a:solidFill>
                <a:latin typeface="Open Sans"/>
              </a:rPr>
              <a:t> {playNote(B,500);analogWrite(redPin, 0); analogWrite(greenPin,0); analogWrite(bluePin,255);}</a:t>
            </a:r>
          </a:p>
          <a:p>
            <a:pPr>
              <a:lnSpc>
                <a:spcPts val="3541"/>
              </a:lnSpc>
              <a:spcBef>
                <a:spcPct val="0"/>
              </a:spcBef>
            </a:pPr>
            <a:r>
              <a:rPr lang="en-US" sz="2000" spc="40">
                <a:solidFill>
                  <a:srgbClr val="FFFFFF"/>
                </a:solidFill>
                <a:latin typeface="Open Sans"/>
              </a:rPr>
              <a:t> }</a:t>
            </a:r>
          </a:p>
        </p:txBody>
      </p:sp>
      <p:sp>
        <p:nvSpPr>
          <p:cNvPr id="3" name="TextBox 3"/>
          <p:cNvSpPr txBox="1"/>
          <p:nvPr/>
        </p:nvSpPr>
        <p:spPr>
          <a:xfrm>
            <a:off x="9299527" y="190500"/>
            <a:ext cx="7959773" cy="10713660"/>
          </a:xfrm>
          <a:prstGeom prst="rect">
            <a:avLst/>
          </a:prstGeom>
        </p:spPr>
        <p:txBody>
          <a:bodyPr lIns="0" tIns="0" rIns="0" bIns="0" rtlCol="0" anchor="t">
            <a:spAutoFit/>
          </a:bodyPr>
          <a:lstStyle/>
          <a:p>
            <a:pPr>
              <a:lnSpc>
                <a:spcPts val="3541"/>
              </a:lnSpc>
            </a:pPr>
            <a:r>
              <a:rPr lang="en-US" sz="2000" spc="40">
                <a:solidFill>
                  <a:srgbClr val="FFFFFF"/>
                </a:solidFill>
                <a:latin typeface="Open Sans"/>
              </a:rPr>
              <a:t> if (potvalue &gt;= 724 &amp;&amp; potvalue &lt;1024)</a:t>
            </a:r>
          </a:p>
          <a:p>
            <a:pPr>
              <a:lnSpc>
                <a:spcPts val="3541"/>
              </a:lnSpc>
            </a:pPr>
            <a:r>
              <a:rPr lang="en-US" sz="2000" spc="40">
                <a:solidFill>
                  <a:srgbClr val="FFFFFF"/>
                </a:solidFill>
                <a:latin typeface="Open Sans"/>
              </a:rPr>
              <a:t>{if (distance&gt;50 &amp;&amp; distance&lt;=65)</a:t>
            </a:r>
          </a:p>
          <a:p>
            <a:pPr>
              <a:lnSpc>
                <a:spcPts val="3541"/>
              </a:lnSpc>
            </a:pPr>
            <a:r>
              <a:rPr lang="en-US" sz="2000" spc="40">
                <a:solidFill>
                  <a:srgbClr val="FFFFFF"/>
                </a:solidFill>
                <a:latin typeface="Open Sans"/>
              </a:rPr>
              <a:t> {playNote(C,500);analogWrite(redPin, 255); analogWrite(greenPin,0); analogWrite(bluePin,0);}</a:t>
            </a:r>
          </a:p>
          <a:p>
            <a:pPr>
              <a:lnSpc>
                <a:spcPts val="3541"/>
              </a:lnSpc>
            </a:pPr>
            <a:r>
              <a:rPr lang="en-US" sz="2000" spc="40">
                <a:solidFill>
                  <a:srgbClr val="FFFFFF"/>
                </a:solidFill>
                <a:latin typeface="Open Sans"/>
              </a:rPr>
              <a:t>if (distance&gt;65 &amp;&amp; distance&lt;=80)</a:t>
            </a:r>
          </a:p>
          <a:p>
            <a:pPr>
              <a:lnSpc>
                <a:spcPts val="3541"/>
              </a:lnSpc>
            </a:pPr>
            <a:r>
              <a:rPr lang="en-US" sz="2000" spc="40">
                <a:solidFill>
                  <a:srgbClr val="FFFFFF"/>
                </a:solidFill>
                <a:latin typeface="Open Sans"/>
              </a:rPr>
              <a:t> {playNote(D,500);analogWrite(redPin, 255); analogWrite(greenPin,255); analogWrite(bluePin,0);}</a:t>
            </a:r>
          </a:p>
          <a:p>
            <a:pPr>
              <a:lnSpc>
                <a:spcPts val="3541"/>
              </a:lnSpc>
            </a:pPr>
            <a:r>
              <a:rPr lang="en-US" sz="2000" spc="40">
                <a:solidFill>
                  <a:srgbClr val="FFFFFF"/>
                </a:solidFill>
                <a:latin typeface="Open Sans"/>
              </a:rPr>
              <a:t>if (distance&gt;80 &amp;&amp; distance&lt;=95)</a:t>
            </a:r>
          </a:p>
          <a:p>
            <a:pPr>
              <a:lnSpc>
                <a:spcPts val="3541"/>
              </a:lnSpc>
            </a:pPr>
            <a:r>
              <a:rPr lang="en-US" sz="2000" spc="40">
                <a:solidFill>
                  <a:srgbClr val="FFFFFF"/>
                </a:solidFill>
                <a:latin typeface="Open Sans"/>
              </a:rPr>
              <a:t> {playNote(E,500);analogWrite(redPin, 135); analogWrite(greenPin,206); analogWrite(bluePin,235);}</a:t>
            </a:r>
          </a:p>
          <a:p>
            <a:pPr>
              <a:lnSpc>
                <a:spcPts val="3541"/>
              </a:lnSpc>
            </a:pPr>
            <a:r>
              <a:rPr lang="en-US" sz="2000" spc="40">
                <a:solidFill>
                  <a:srgbClr val="FFFFFF"/>
                </a:solidFill>
                <a:latin typeface="Open Sans"/>
              </a:rPr>
              <a:t>if (distance&gt;95 &amp;&amp; distance&lt;110)</a:t>
            </a:r>
          </a:p>
          <a:p>
            <a:pPr>
              <a:lnSpc>
                <a:spcPts val="3541"/>
              </a:lnSpc>
            </a:pPr>
            <a:r>
              <a:rPr lang="en-US" sz="2000" spc="40">
                <a:solidFill>
                  <a:srgbClr val="FFFFFF"/>
                </a:solidFill>
                <a:latin typeface="Open Sans"/>
              </a:rPr>
              <a:t> {playNote(F,500);analogWrite(redPin, 124); analogWrite(greenPin,13); analogWrite(bluePin,14);}</a:t>
            </a:r>
          </a:p>
          <a:p>
            <a:pPr>
              <a:lnSpc>
                <a:spcPts val="3541"/>
              </a:lnSpc>
            </a:pPr>
            <a:r>
              <a:rPr lang="en-US" sz="2000" spc="40">
                <a:solidFill>
                  <a:srgbClr val="FFFFFF"/>
                </a:solidFill>
                <a:latin typeface="Open Sans"/>
              </a:rPr>
              <a:t>if (distance&gt;110 &amp;&amp; distance&lt;125)</a:t>
            </a:r>
          </a:p>
          <a:p>
            <a:pPr>
              <a:lnSpc>
                <a:spcPts val="3541"/>
              </a:lnSpc>
            </a:pPr>
            <a:r>
              <a:rPr lang="en-US" sz="2000" spc="40">
                <a:solidFill>
                  <a:srgbClr val="FFFFFF"/>
                </a:solidFill>
                <a:latin typeface="Open Sans"/>
              </a:rPr>
              <a:t> {playNote(G,500);analogWrite(redPin, 255); analogWrite(greenPin,165); analogWrite(bluePin,0);}</a:t>
            </a:r>
          </a:p>
          <a:p>
            <a:pPr>
              <a:lnSpc>
                <a:spcPts val="3541"/>
              </a:lnSpc>
            </a:pPr>
            <a:r>
              <a:rPr lang="en-US" sz="2000" spc="40">
                <a:solidFill>
                  <a:srgbClr val="FFFFFF"/>
                </a:solidFill>
                <a:latin typeface="Open Sans"/>
              </a:rPr>
              <a:t>if (distance&gt;125 &amp;&amp; distance&lt;140)</a:t>
            </a:r>
          </a:p>
          <a:p>
            <a:pPr>
              <a:lnSpc>
                <a:spcPts val="3541"/>
              </a:lnSpc>
            </a:pPr>
            <a:r>
              <a:rPr lang="en-US" sz="2000" spc="40">
                <a:solidFill>
                  <a:srgbClr val="FFFFFF"/>
                </a:solidFill>
                <a:latin typeface="Open Sans"/>
              </a:rPr>
              <a:t> {playNote(A,500);analogWrite(redPin, 0); analogWrite(greenPin,255); analogWrite(bluePin,0);}</a:t>
            </a:r>
          </a:p>
          <a:p>
            <a:pPr>
              <a:lnSpc>
                <a:spcPts val="3541"/>
              </a:lnSpc>
            </a:pPr>
            <a:r>
              <a:rPr lang="en-US" sz="2000" spc="40">
                <a:solidFill>
                  <a:srgbClr val="FFFFFF"/>
                </a:solidFill>
                <a:latin typeface="Open Sans"/>
              </a:rPr>
              <a:t>if (distance&gt;140 &amp;&amp; distance&lt;155)</a:t>
            </a:r>
          </a:p>
          <a:p>
            <a:pPr>
              <a:lnSpc>
                <a:spcPts val="3541"/>
              </a:lnSpc>
            </a:pPr>
            <a:r>
              <a:rPr lang="en-US" sz="2000" spc="40">
                <a:solidFill>
                  <a:srgbClr val="FFFFFF"/>
                </a:solidFill>
                <a:latin typeface="Open Sans"/>
              </a:rPr>
              <a:t> {playNote(B,500);analogWrite(redPin, 0); analogWrite(greenPin,0); analogWrite(bluePin,255);}</a:t>
            </a:r>
          </a:p>
          <a:p>
            <a:pPr>
              <a:lnSpc>
                <a:spcPts val="3541"/>
              </a:lnSpc>
            </a:pPr>
            <a:r>
              <a:rPr lang="en-US" sz="2000" spc="40">
                <a:solidFill>
                  <a:srgbClr val="FFFFFF"/>
                </a:solidFill>
                <a:latin typeface="Open Sans"/>
              </a:rPr>
              <a:t> }</a:t>
            </a:r>
          </a:p>
          <a:p>
            <a:pPr>
              <a:lnSpc>
                <a:spcPts val="3541"/>
              </a:lnSpc>
              <a:spcBef>
                <a:spcPct val="0"/>
              </a:spcBef>
            </a:pPr>
            <a:endParaRPr lang="en-US" sz="2000" spc="40">
              <a:solidFill>
                <a:srgbClr val="FFFFFF"/>
              </a:solidFill>
              <a:latin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FF4"/>
        </a:solidFill>
        <a:effectLst/>
      </p:bgPr>
    </p:bg>
    <p:spTree>
      <p:nvGrpSpPr>
        <p:cNvPr id="1" name=""/>
        <p:cNvGrpSpPr/>
        <p:nvPr/>
      </p:nvGrpSpPr>
      <p:grpSpPr>
        <a:xfrm>
          <a:off x="0" y="0"/>
          <a:ext cx="0" cy="0"/>
          <a:chOff x="0" y="0"/>
          <a:chExt cx="0" cy="0"/>
        </a:xfrm>
      </p:grpSpPr>
      <p:sp>
        <p:nvSpPr>
          <p:cNvPr id="2" name="TextBox 2"/>
          <p:cNvSpPr txBox="1"/>
          <p:nvPr/>
        </p:nvSpPr>
        <p:spPr>
          <a:xfrm>
            <a:off x="6682928" y="1196632"/>
            <a:ext cx="9066560" cy="2394823"/>
          </a:xfrm>
          <a:prstGeom prst="rect">
            <a:avLst/>
          </a:prstGeom>
        </p:spPr>
        <p:txBody>
          <a:bodyPr lIns="0" tIns="0" rIns="0" bIns="0" rtlCol="0" anchor="t">
            <a:spAutoFit/>
          </a:bodyPr>
          <a:lstStyle/>
          <a:p>
            <a:pPr algn="ctr">
              <a:lnSpc>
                <a:spcPts val="9162"/>
              </a:lnSpc>
            </a:pPr>
            <a:r>
              <a:rPr lang="en-US" sz="9349" spc="186">
                <a:solidFill>
                  <a:srgbClr val="333333"/>
                </a:solidFill>
                <a:latin typeface="Knewave"/>
              </a:rPr>
              <a:t>TEAM</a:t>
            </a:r>
          </a:p>
          <a:p>
            <a:pPr algn="ctr">
              <a:lnSpc>
                <a:spcPts val="9162"/>
              </a:lnSpc>
            </a:pPr>
            <a:r>
              <a:rPr lang="en-US" sz="9349" spc="186">
                <a:solidFill>
                  <a:srgbClr val="333333"/>
                </a:solidFill>
                <a:latin typeface="Knewave"/>
              </a:rPr>
              <a:t>CONTRIBUTIONS</a:t>
            </a:r>
          </a:p>
        </p:txBody>
      </p:sp>
      <p:sp>
        <p:nvSpPr>
          <p:cNvPr id="3" name="Freeform 3"/>
          <p:cNvSpPr/>
          <p:nvPr/>
        </p:nvSpPr>
        <p:spPr>
          <a:xfrm rot="-1247064">
            <a:off x="1882752" y="901841"/>
            <a:ext cx="4005240" cy="2922062"/>
          </a:xfrm>
          <a:custGeom>
            <a:avLst/>
            <a:gdLst/>
            <a:ahLst/>
            <a:cxnLst/>
            <a:rect l="l" t="t" r="r" b="b"/>
            <a:pathLst>
              <a:path w="4005240" h="2922062">
                <a:moveTo>
                  <a:pt x="0" y="0"/>
                </a:moveTo>
                <a:lnTo>
                  <a:pt x="4005241" y="0"/>
                </a:lnTo>
                <a:lnTo>
                  <a:pt x="4005241" y="2922062"/>
                </a:lnTo>
                <a:lnTo>
                  <a:pt x="0" y="2922062"/>
                </a:lnTo>
                <a:lnTo>
                  <a:pt x="0" y="0"/>
                </a:lnTo>
                <a:close/>
              </a:path>
            </a:pathLst>
          </a:custGeom>
          <a:blipFill>
            <a:blip r:embed="rId2">
              <a:extLst>
                <a:ext uri="{96DAC541-7B7A-43D3-8B79-37D633B846F1}">
                  <asvg:svgBlip xmlns:asvg="http://schemas.microsoft.com/office/drawing/2016/SVG/main" r:embed="rId3"/>
                </a:ext>
              </a:extLst>
            </a:blip>
            <a:stretch>
              <a:fillRect l="-210" r="-210"/>
            </a:stretch>
          </a:blipFill>
        </p:spPr>
        <p:txBody>
          <a:bodyPr/>
          <a:lstStyle/>
          <a:p>
            <a:endParaRPr lang="en-IN"/>
          </a:p>
        </p:txBody>
      </p:sp>
      <p:grpSp>
        <p:nvGrpSpPr>
          <p:cNvPr id="4" name="Group 4"/>
          <p:cNvGrpSpPr>
            <a:grpSpLocks noChangeAspect="1"/>
          </p:cNvGrpSpPr>
          <p:nvPr/>
        </p:nvGrpSpPr>
        <p:grpSpPr>
          <a:xfrm rot="-10587074">
            <a:off x="10456675" y="4208813"/>
            <a:ext cx="257581" cy="22288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6" name="Group 6"/>
          <p:cNvGrpSpPr/>
          <p:nvPr/>
        </p:nvGrpSpPr>
        <p:grpSpPr>
          <a:xfrm>
            <a:off x="1028700" y="4763308"/>
            <a:ext cx="16427011" cy="2838450"/>
            <a:chOff x="0" y="0"/>
            <a:chExt cx="4326456" cy="747575"/>
          </a:xfrm>
        </p:grpSpPr>
        <p:sp>
          <p:nvSpPr>
            <p:cNvPr id="7" name="Freeform 7"/>
            <p:cNvSpPr/>
            <p:nvPr/>
          </p:nvSpPr>
          <p:spPr>
            <a:xfrm>
              <a:off x="0" y="0"/>
              <a:ext cx="4326456" cy="747575"/>
            </a:xfrm>
            <a:custGeom>
              <a:avLst/>
              <a:gdLst/>
              <a:ahLst/>
              <a:cxnLst/>
              <a:rect l="l" t="t" r="r" b="b"/>
              <a:pathLst>
                <a:path w="4326456" h="747575">
                  <a:moveTo>
                    <a:pt x="0" y="0"/>
                  </a:moveTo>
                  <a:lnTo>
                    <a:pt x="4326456" y="0"/>
                  </a:lnTo>
                  <a:lnTo>
                    <a:pt x="4326456" y="747575"/>
                  </a:lnTo>
                  <a:lnTo>
                    <a:pt x="0" y="747575"/>
                  </a:lnTo>
                  <a:close/>
                </a:path>
              </a:pathLst>
            </a:custGeom>
            <a:solidFill>
              <a:srgbClr val="DEEBD0"/>
            </a:solidFill>
          </p:spPr>
          <p:txBody>
            <a:bodyPr/>
            <a:lstStyle/>
            <a:p>
              <a:endParaRPr lang="en-IN"/>
            </a:p>
          </p:txBody>
        </p:sp>
        <p:sp>
          <p:nvSpPr>
            <p:cNvPr id="8" name="TextBox 8"/>
            <p:cNvSpPr txBox="1"/>
            <p:nvPr/>
          </p:nvSpPr>
          <p:spPr>
            <a:xfrm>
              <a:off x="0" y="-152400"/>
              <a:ext cx="4326456" cy="899975"/>
            </a:xfrm>
            <a:prstGeom prst="rect">
              <a:avLst/>
            </a:prstGeom>
          </p:spPr>
          <p:txBody>
            <a:bodyPr lIns="50800" tIns="50800" rIns="50800" bIns="50800" rtlCol="0" anchor="ctr"/>
            <a:lstStyle/>
            <a:p>
              <a:pPr algn="ctr">
                <a:lnSpc>
                  <a:spcPts val="4603"/>
                </a:lnSpc>
              </a:pPr>
              <a:endParaRPr/>
            </a:p>
          </p:txBody>
        </p:sp>
      </p:grpSp>
      <p:sp>
        <p:nvSpPr>
          <p:cNvPr id="9" name="AutoShape 9"/>
          <p:cNvSpPr/>
          <p:nvPr/>
        </p:nvSpPr>
        <p:spPr>
          <a:xfrm>
            <a:off x="4323523" y="5273605"/>
            <a:ext cx="1732511" cy="0"/>
          </a:xfrm>
          <a:prstGeom prst="line">
            <a:avLst/>
          </a:prstGeom>
          <a:ln w="38100" cap="flat">
            <a:solidFill>
              <a:srgbClr val="000000"/>
            </a:solidFill>
            <a:prstDash val="sysDot"/>
            <a:headEnd type="none" w="sm" len="sm"/>
            <a:tailEnd type="none" w="sm" len="sm"/>
          </a:ln>
        </p:spPr>
        <p:txBody>
          <a:bodyPr/>
          <a:lstStyle/>
          <a:p>
            <a:endParaRPr lang="en-IN"/>
          </a:p>
        </p:txBody>
      </p:sp>
      <p:sp>
        <p:nvSpPr>
          <p:cNvPr id="10" name="TextBox 10"/>
          <p:cNvSpPr txBox="1"/>
          <p:nvPr/>
        </p:nvSpPr>
        <p:spPr>
          <a:xfrm>
            <a:off x="1250684" y="5829008"/>
            <a:ext cx="4501815" cy="538568"/>
          </a:xfrm>
          <a:prstGeom prst="rect">
            <a:avLst/>
          </a:prstGeom>
        </p:spPr>
        <p:txBody>
          <a:bodyPr lIns="0" tIns="0" rIns="0" bIns="0" rtlCol="0" anchor="t">
            <a:spAutoFit/>
          </a:bodyPr>
          <a:lstStyle/>
          <a:p>
            <a:pPr>
              <a:lnSpc>
                <a:spcPts val="4603"/>
              </a:lnSpc>
            </a:pPr>
            <a:r>
              <a:rPr lang="en-US" sz="2600" spc="52">
                <a:solidFill>
                  <a:srgbClr val="333333"/>
                </a:solidFill>
                <a:latin typeface="Open Sans Bold"/>
              </a:rPr>
              <a:t>ARUNAV RAJESH</a:t>
            </a:r>
          </a:p>
        </p:txBody>
      </p:sp>
      <p:sp>
        <p:nvSpPr>
          <p:cNvPr id="11" name="AutoShape 11"/>
          <p:cNvSpPr/>
          <p:nvPr/>
        </p:nvSpPr>
        <p:spPr>
          <a:xfrm>
            <a:off x="4323523" y="6174492"/>
            <a:ext cx="1732511" cy="0"/>
          </a:xfrm>
          <a:prstGeom prst="line">
            <a:avLst/>
          </a:prstGeom>
          <a:ln w="38100" cap="flat">
            <a:solidFill>
              <a:srgbClr val="000000"/>
            </a:solidFill>
            <a:prstDash val="sysDot"/>
            <a:headEnd type="none" w="sm" len="sm"/>
            <a:tailEnd type="none" w="sm" len="sm"/>
          </a:ln>
        </p:spPr>
        <p:txBody>
          <a:bodyPr/>
          <a:lstStyle/>
          <a:p>
            <a:endParaRPr lang="en-IN"/>
          </a:p>
        </p:txBody>
      </p:sp>
      <p:sp>
        <p:nvSpPr>
          <p:cNvPr id="12" name="TextBox 12"/>
          <p:cNvSpPr txBox="1"/>
          <p:nvPr/>
        </p:nvSpPr>
        <p:spPr>
          <a:xfrm>
            <a:off x="1250684" y="6729895"/>
            <a:ext cx="4501815" cy="538568"/>
          </a:xfrm>
          <a:prstGeom prst="rect">
            <a:avLst/>
          </a:prstGeom>
        </p:spPr>
        <p:txBody>
          <a:bodyPr lIns="0" tIns="0" rIns="0" bIns="0" rtlCol="0" anchor="t">
            <a:spAutoFit/>
          </a:bodyPr>
          <a:lstStyle/>
          <a:p>
            <a:pPr>
              <a:lnSpc>
                <a:spcPts val="4603"/>
              </a:lnSpc>
            </a:pPr>
            <a:r>
              <a:rPr lang="en-US" sz="2600" spc="52">
                <a:solidFill>
                  <a:srgbClr val="333333"/>
                </a:solidFill>
                <a:latin typeface="Open Sans Bold"/>
              </a:rPr>
              <a:t>POOJA GUPTA</a:t>
            </a:r>
          </a:p>
        </p:txBody>
      </p:sp>
      <p:sp>
        <p:nvSpPr>
          <p:cNvPr id="13" name="AutoShape 13"/>
          <p:cNvSpPr/>
          <p:nvPr/>
        </p:nvSpPr>
        <p:spPr>
          <a:xfrm>
            <a:off x="4323523" y="7075378"/>
            <a:ext cx="1732511" cy="0"/>
          </a:xfrm>
          <a:prstGeom prst="line">
            <a:avLst/>
          </a:prstGeom>
          <a:ln w="38100" cap="flat">
            <a:solidFill>
              <a:srgbClr val="000000"/>
            </a:solidFill>
            <a:prstDash val="sysDot"/>
            <a:headEnd type="none" w="sm" len="sm"/>
            <a:tailEnd type="none" w="sm" len="sm"/>
          </a:ln>
        </p:spPr>
        <p:txBody>
          <a:bodyPr/>
          <a:lstStyle/>
          <a:p>
            <a:endParaRPr lang="en-IN"/>
          </a:p>
        </p:txBody>
      </p:sp>
      <p:grpSp>
        <p:nvGrpSpPr>
          <p:cNvPr id="14" name="Group 14"/>
          <p:cNvGrpSpPr/>
          <p:nvPr/>
        </p:nvGrpSpPr>
        <p:grpSpPr>
          <a:xfrm>
            <a:off x="1028700" y="7601758"/>
            <a:ext cx="16427011" cy="2009775"/>
            <a:chOff x="0" y="0"/>
            <a:chExt cx="4326456" cy="529323"/>
          </a:xfrm>
        </p:grpSpPr>
        <p:sp>
          <p:nvSpPr>
            <p:cNvPr id="15" name="Freeform 15"/>
            <p:cNvSpPr/>
            <p:nvPr/>
          </p:nvSpPr>
          <p:spPr>
            <a:xfrm>
              <a:off x="0" y="0"/>
              <a:ext cx="4326456" cy="529323"/>
            </a:xfrm>
            <a:custGeom>
              <a:avLst/>
              <a:gdLst/>
              <a:ahLst/>
              <a:cxnLst/>
              <a:rect l="l" t="t" r="r" b="b"/>
              <a:pathLst>
                <a:path w="4326456" h="529323">
                  <a:moveTo>
                    <a:pt x="0" y="0"/>
                  </a:moveTo>
                  <a:lnTo>
                    <a:pt x="4326456" y="0"/>
                  </a:lnTo>
                  <a:lnTo>
                    <a:pt x="4326456" y="529323"/>
                  </a:lnTo>
                  <a:lnTo>
                    <a:pt x="0" y="529323"/>
                  </a:lnTo>
                  <a:close/>
                </a:path>
              </a:pathLst>
            </a:custGeom>
            <a:solidFill>
              <a:srgbClr val="EAF1E2"/>
            </a:solidFill>
          </p:spPr>
          <p:txBody>
            <a:bodyPr/>
            <a:lstStyle/>
            <a:p>
              <a:endParaRPr lang="en-IN"/>
            </a:p>
          </p:txBody>
        </p:sp>
        <p:sp>
          <p:nvSpPr>
            <p:cNvPr id="16" name="TextBox 16"/>
            <p:cNvSpPr txBox="1"/>
            <p:nvPr/>
          </p:nvSpPr>
          <p:spPr>
            <a:xfrm>
              <a:off x="0" y="-152400"/>
              <a:ext cx="4326456" cy="681723"/>
            </a:xfrm>
            <a:prstGeom prst="rect">
              <a:avLst/>
            </a:prstGeom>
          </p:spPr>
          <p:txBody>
            <a:bodyPr lIns="50800" tIns="50800" rIns="50800" bIns="50800" rtlCol="0" anchor="ctr"/>
            <a:lstStyle/>
            <a:p>
              <a:pPr algn="ctr">
                <a:lnSpc>
                  <a:spcPts val="4603"/>
                </a:lnSpc>
              </a:pPr>
              <a:endParaRPr/>
            </a:p>
          </p:txBody>
        </p:sp>
      </p:grpSp>
      <p:sp>
        <p:nvSpPr>
          <p:cNvPr id="17" name="TextBox 17"/>
          <p:cNvSpPr txBox="1"/>
          <p:nvPr/>
        </p:nvSpPr>
        <p:spPr>
          <a:xfrm>
            <a:off x="1250684" y="7735556"/>
            <a:ext cx="4501815" cy="538568"/>
          </a:xfrm>
          <a:prstGeom prst="rect">
            <a:avLst/>
          </a:prstGeom>
        </p:spPr>
        <p:txBody>
          <a:bodyPr lIns="0" tIns="0" rIns="0" bIns="0" rtlCol="0" anchor="t">
            <a:spAutoFit/>
          </a:bodyPr>
          <a:lstStyle/>
          <a:p>
            <a:pPr>
              <a:lnSpc>
                <a:spcPts val="4603"/>
              </a:lnSpc>
            </a:pPr>
            <a:r>
              <a:rPr lang="en-US" sz="2600" spc="52">
                <a:solidFill>
                  <a:srgbClr val="333333"/>
                </a:solidFill>
                <a:latin typeface="Open Sans Bold"/>
              </a:rPr>
              <a:t>RISHABH RAJ</a:t>
            </a:r>
          </a:p>
        </p:txBody>
      </p:sp>
      <p:sp>
        <p:nvSpPr>
          <p:cNvPr id="18" name="AutoShape 18"/>
          <p:cNvSpPr/>
          <p:nvPr/>
        </p:nvSpPr>
        <p:spPr>
          <a:xfrm>
            <a:off x="4323523" y="8081040"/>
            <a:ext cx="1732511" cy="0"/>
          </a:xfrm>
          <a:prstGeom prst="line">
            <a:avLst/>
          </a:prstGeom>
          <a:ln w="38100" cap="flat">
            <a:solidFill>
              <a:srgbClr val="000000"/>
            </a:solidFill>
            <a:prstDash val="sysDot"/>
            <a:headEnd type="none" w="sm" len="sm"/>
            <a:tailEnd type="none" w="sm" len="sm"/>
          </a:ln>
        </p:spPr>
        <p:txBody>
          <a:bodyPr/>
          <a:lstStyle/>
          <a:p>
            <a:endParaRPr lang="en-IN"/>
          </a:p>
        </p:txBody>
      </p:sp>
      <p:sp>
        <p:nvSpPr>
          <p:cNvPr id="19" name="TextBox 19"/>
          <p:cNvSpPr txBox="1"/>
          <p:nvPr/>
        </p:nvSpPr>
        <p:spPr>
          <a:xfrm>
            <a:off x="1250684" y="8636443"/>
            <a:ext cx="4501815" cy="538568"/>
          </a:xfrm>
          <a:prstGeom prst="rect">
            <a:avLst/>
          </a:prstGeom>
        </p:spPr>
        <p:txBody>
          <a:bodyPr lIns="0" tIns="0" rIns="0" bIns="0" rtlCol="0" anchor="t">
            <a:spAutoFit/>
          </a:bodyPr>
          <a:lstStyle/>
          <a:p>
            <a:pPr>
              <a:lnSpc>
                <a:spcPts val="4603"/>
              </a:lnSpc>
            </a:pPr>
            <a:r>
              <a:rPr lang="en-US" sz="2600" spc="52">
                <a:solidFill>
                  <a:srgbClr val="333333"/>
                </a:solidFill>
                <a:latin typeface="Open Sans Bold"/>
              </a:rPr>
              <a:t>SACNHIT HARI</a:t>
            </a:r>
          </a:p>
        </p:txBody>
      </p:sp>
      <p:sp>
        <p:nvSpPr>
          <p:cNvPr id="20" name="AutoShape 20"/>
          <p:cNvSpPr/>
          <p:nvPr/>
        </p:nvSpPr>
        <p:spPr>
          <a:xfrm>
            <a:off x="4323523" y="8981927"/>
            <a:ext cx="1732511" cy="0"/>
          </a:xfrm>
          <a:prstGeom prst="line">
            <a:avLst/>
          </a:prstGeom>
          <a:ln w="38100" cap="flat">
            <a:solidFill>
              <a:srgbClr val="000000"/>
            </a:solidFill>
            <a:prstDash val="sysDot"/>
            <a:headEnd type="none" w="sm" len="sm"/>
            <a:tailEnd type="none" w="sm" len="sm"/>
          </a:ln>
        </p:spPr>
        <p:txBody>
          <a:bodyPr/>
          <a:lstStyle/>
          <a:p>
            <a:endParaRPr lang="en-IN"/>
          </a:p>
        </p:txBody>
      </p:sp>
      <p:sp>
        <p:nvSpPr>
          <p:cNvPr id="21" name="TextBox 21"/>
          <p:cNvSpPr txBox="1"/>
          <p:nvPr/>
        </p:nvSpPr>
        <p:spPr>
          <a:xfrm>
            <a:off x="1250684" y="4928121"/>
            <a:ext cx="2634689" cy="538568"/>
          </a:xfrm>
          <a:prstGeom prst="rect">
            <a:avLst/>
          </a:prstGeom>
        </p:spPr>
        <p:txBody>
          <a:bodyPr lIns="0" tIns="0" rIns="0" bIns="0" rtlCol="0" anchor="t">
            <a:spAutoFit/>
          </a:bodyPr>
          <a:lstStyle/>
          <a:p>
            <a:pPr>
              <a:lnSpc>
                <a:spcPts val="4603"/>
              </a:lnSpc>
            </a:pPr>
            <a:r>
              <a:rPr lang="en-US" sz="2600" spc="52">
                <a:solidFill>
                  <a:srgbClr val="333333"/>
                </a:solidFill>
                <a:latin typeface="Open Sans Bold"/>
              </a:rPr>
              <a:t>AMRITA WALIA</a:t>
            </a:r>
          </a:p>
        </p:txBody>
      </p:sp>
      <p:sp>
        <p:nvSpPr>
          <p:cNvPr id="22" name="TextBox 22"/>
          <p:cNvSpPr txBox="1"/>
          <p:nvPr/>
        </p:nvSpPr>
        <p:spPr>
          <a:xfrm>
            <a:off x="6495386" y="4924829"/>
            <a:ext cx="10763914" cy="521874"/>
          </a:xfrm>
          <a:prstGeom prst="rect">
            <a:avLst/>
          </a:prstGeom>
        </p:spPr>
        <p:txBody>
          <a:bodyPr lIns="0" tIns="0" rIns="0" bIns="0" rtlCol="0" anchor="t">
            <a:spAutoFit/>
          </a:bodyPr>
          <a:lstStyle/>
          <a:p>
            <a:pPr>
              <a:lnSpc>
                <a:spcPts val="4603"/>
              </a:lnSpc>
            </a:pPr>
            <a:r>
              <a:rPr lang="en-US" sz="2400" spc="52" dirty="0">
                <a:solidFill>
                  <a:srgbClr val="333333"/>
                </a:solidFill>
                <a:latin typeface="Open Sans"/>
              </a:rPr>
              <a:t>CONCEPTUALISATION, FORM DEVELOPMENT, PRESENTATION, VIDEO  </a:t>
            </a:r>
          </a:p>
        </p:txBody>
      </p:sp>
      <p:sp>
        <p:nvSpPr>
          <p:cNvPr id="23" name="TextBox 23"/>
          <p:cNvSpPr txBox="1"/>
          <p:nvPr/>
        </p:nvSpPr>
        <p:spPr>
          <a:xfrm>
            <a:off x="6495386" y="5822423"/>
            <a:ext cx="10763914" cy="521874"/>
          </a:xfrm>
          <a:prstGeom prst="rect">
            <a:avLst/>
          </a:prstGeom>
        </p:spPr>
        <p:txBody>
          <a:bodyPr lIns="0" tIns="0" rIns="0" bIns="0" rtlCol="0" anchor="t">
            <a:spAutoFit/>
          </a:bodyPr>
          <a:lstStyle/>
          <a:p>
            <a:pPr>
              <a:lnSpc>
                <a:spcPts val="4603"/>
              </a:lnSpc>
            </a:pPr>
            <a:r>
              <a:rPr lang="en-US" sz="2400" spc="52" dirty="0">
                <a:solidFill>
                  <a:srgbClr val="333333"/>
                </a:solidFill>
                <a:latin typeface="Open Sans"/>
              </a:rPr>
              <a:t>CONCEPTUALISATION, FORM DEVELOPMENT, PRESENTATION, VIDEO  </a:t>
            </a:r>
          </a:p>
        </p:txBody>
      </p:sp>
      <p:sp>
        <p:nvSpPr>
          <p:cNvPr id="24" name="TextBox 24"/>
          <p:cNvSpPr txBox="1"/>
          <p:nvPr/>
        </p:nvSpPr>
        <p:spPr>
          <a:xfrm>
            <a:off x="6495386" y="6729895"/>
            <a:ext cx="10763914" cy="521874"/>
          </a:xfrm>
          <a:prstGeom prst="rect">
            <a:avLst/>
          </a:prstGeom>
        </p:spPr>
        <p:txBody>
          <a:bodyPr lIns="0" tIns="0" rIns="0" bIns="0" rtlCol="0" anchor="t">
            <a:spAutoFit/>
          </a:bodyPr>
          <a:lstStyle/>
          <a:p>
            <a:pPr>
              <a:lnSpc>
                <a:spcPts val="4603"/>
              </a:lnSpc>
            </a:pPr>
            <a:r>
              <a:rPr lang="en-US" sz="2400" spc="52" dirty="0">
                <a:solidFill>
                  <a:srgbClr val="333333"/>
                </a:solidFill>
                <a:latin typeface="Open Sans"/>
              </a:rPr>
              <a:t>CONCEPTUALISATION, FORM DEVELOPMENT, PRESENTATION, VIDEO  </a:t>
            </a:r>
          </a:p>
        </p:txBody>
      </p:sp>
      <p:sp>
        <p:nvSpPr>
          <p:cNvPr id="25" name="TextBox 25"/>
          <p:cNvSpPr txBox="1"/>
          <p:nvPr/>
        </p:nvSpPr>
        <p:spPr>
          <a:xfrm>
            <a:off x="6495386" y="7732264"/>
            <a:ext cx="5051103" cy="521874"/>
          </a:xfrm>
          <a:prstGeom prst="rect">
            <a:avLst/>
          </a:prstGeom>
        </p:spPr>
        <p:txBody>
          <a:bodyPr lIns="0" tIns="0" rIns="0" bIns="0" rtlCol="0" anchor="t">
            <a:spAutoFit/>
          </a:bodyPr>
          <a:lstStyle/>
          <a:p>
            <a:pPr>
              <a:lnSpc>
                <a:spcPts val="4603"/>
              </a:lnSpc>
            </a:pPr>
            <a:r>
              <a:rPr lang="en-US" sz="2400" spc="52">
                <a:solidFill>
                  <a:srgbClr val="333333"/>
                </a:solidFill>
                <a:latin typeface="Open Sans"/>
              </a:rPr>
              <a:t>CIRCUIT BUILDING, CODING</a:t>
            </a:r>
          </a:p>
        </p:txBody>
      </p:sp>
      <p:sp>
        <p:nvSpPr>
          <p:cNvPr id="26" name="TextBox 26"/>
          <p:cNvSpPr txBox="1"/>
          <p:nvPr/>
        </p:nvSpPr>
        <p:spPr>
          <a:xfrm>
            <a:off x="6495386" y="8633151"/>
            <a:ext cx="5051103" cy="521874"/>
          </a:xfrm>
          <a:prstGeom prst="rect">
            <a:avLst/>
          </a:prstGeom>
        </p:spPr>
        <p:txBody>
          <a:bodyPr lIns="0" tIns="0" rIns="0" bIns="0" rtlCol="0" anchor="t">
            <a:spAutoFit/>
          </a:bodyPr>
          <a:lstStyle/>
          <a:p>
            <a:pPr>
              <a:lnSpc>
                <a:spcPts val="4603"/>
              </a:lnSpc>
            </a:pPr>
            <a:r>
              <a:rPr lang="en-US" sz="2400" spc="52">
                <a:solidFill>
                  <a:srgbClr val="333333"/>
                </a:solidFill>
                <a:latin typeface="Open Sans"/>
              </a:rPr>
              <a:t>CIRCUIT BUILDING, CODING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rot="-561043">
            <a:off x="5744834" y="274569"/>
            <a:ext cx="3495034" cy="1409288"/>
          </a:xfrm>
          <a:custGeom>
            <a:avLst/>
            <a:gdLst/>
            <a:ahLst/>
            <a:cxnLst/>
            <a:rect l="l" t="t" r="r" b="b"/>
            <a:pathLst>
              <a:path w="3495034" h="1409288">
                <a:moveTo>
                  <a:pt x="0" y="0"/>
                </a:moveTo>
                <a:lnTo>
                  <a:pt x="3495034" y="0"/>
                </a:lnTo>
                <a:lnTo>
                  <a:pt x="3495034" y="1409288"/>
                </a:lnTo>
                <a:lnTo>
                  <a:pt x="0" y="1409288"/>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txBody>
          <a:bodyPr/>
          <a:lstStyle/>
          <a:p>
            <a:endParaRPr lang="en-IN"/>
          </a:p>
        </p:txBody>
      </p:sp>
      <p:sp>
        <p:nvSpPr>
          <p:cNvPr id="3" name="Freeform 3"/>
          <p:cNvSpPr/>
          <p:nvPr/>
        </p:nvSpPr>
        <p:spPr>
          <a:xfrm rot="2001851">
            <a:off x="2284442" y="3239433"/>
            <a:ext cx="2102205" cy="1529730"/>
          </a:xfrm>
          <a:custGeom>
            <a:avLst/>
            <a:gdLst/>
            <a:ahLst/>
            <a:cxnLst/>
            <a:rect l="l" t="t" r="r" b="b"/>
            <a:pathLst>
              <a:path w="2102205" h="1529730">
                <a:moveTo>
                  <a:pt x="0" y="0"/>
                </a:moveTo>
                <a:lnTo>
                  <a:pt x="2102205" y="0"/>
                </a:lnTo>
                <a:lnTo>
                  <a:pt x="2102205" y="1529730"/>
                </a:lnTo>
                <a:lnTo>
                  <a:pt x="0" y="1529730"/>
                </a:lnTo>
                <a:lnTo>
                  <a:pt x="0" y="0"/>
                </a:lnTo>
                <a:close/>
              </a:path>
            </a:pathLst>
          </a:custGeom>
          <a:blipFill>
            <a:blip r:embed="rId4">
              <a:extLst>
                <a:ext uri="{96DAC541-7B7A-43D3-8B79-37D633B846F1}">
                  <asvg:svgBlip xmlns:asvg="http://schemas.microsoft.com/office/drawing/2016/SVG/main" r:embed="rId5"/>
                </a:ext>
              </a:extLst>
            </a:blip>
            <a:stretch>
              <a:fillRect l="-81" r="-81"/>
            </a:stretch>
          </a:blipFill>
        </p:spPr>
        <p:txBody>
          <a:bodyPr/>
          <a:lstStyle/>
          <a:p>
            <a:endParaRPr lang="en-IN"/>
          </a:p>
        </p:txBody>
      </p:sp>
      <p:sp>
        <p:nvSpPr>
          <p:cNvPr id="4" name="Freeform 4"/>
          <p:cNvSpPr/>
          <p:nvPr/>
        </p:nvSpPr>
        <p:spPr>
          <a:xfrm rot="-1958137">
            <a:off x="10924996" y="8863005"/>
            <a:ext cx="2214508" cy="1636811"/>
          </a:xfrm>
          <a:custGeom>
            <a:avLst/>
            <a:gdLst/>
            <a:ahLst/>
            <a:cxnLst/>
            <a:rect l="l" t="t" r="r" b="b"/>
            <a:pathLst>
              <a:path w="2214508" h="1636811">
                <a:moveTo>
                  <a:pt x="0" y="0"/>
                </a:moveTo>
                <a:lnTo>
                  <a:pt x="2214508" y="0"/>
                </a:lnTo>
                <a:lnTo>
                  <a:pt x="2214508" y="1636811"/>
                </a:lnTo>
                <a:lnTo>
                  <a:pt x="0" y="1636811"/>
                </a:lnTo>
                <a:lnTo>
                  <a:pt x="0" y="0"/>
                </a:lnTo>
                <a:close/>
              </a:path>
            </a:pathLst>
          </a:custGeom>
          <a:blipFill>
            <a:blip r:embed="rId6">
              <a:extLst>
                <a:ext uri="{96DAC541-7B7A-43D3-8B79-37D633B846F1}">
                  <asvg:svgBlip xmlns:asvg="http://schemas.microsoft.com/office/drawing/2016/SVG/main" r:embed="rId7"/>
                </a:ext>
              </a:extLst>
            </a:blip>
            <a:stretch>
              <a:fillRect t="-12" b="-12"/>
            </a:stretch>
          </a:blipFill>
        </p:spPr>
        <p:txBody>
          <a:bodyPr/>
          <a:lstStyle/>
          <a:p>
            <a:endParaRPr lang="en-IN"/>
          </a:p>
        </p:txBody>
      </p:sp>
      <p:sp>
        <p:nvSpPr>
          <p:cNvPr id="5" name="Freeform 5"/>
          <p:cNvSpPr/>
          <p:nvPr/>
        </p:nvSpPr>
        <p:spPr>
          <a:xfrm>
            <a:off x="13001709" y="3984753"/>
            <a:ext cx="3249263" cy="2144770"/>
          </a:xfrm>
          <a:custGeom>
            <a:avLst/>
            <a:gdLst/>
            <a:ahLst/>
            <a:cxnLst/>
            <a:rect l="l" t="t" r="r" b="b"/>
            <a:pathLst>
              <a:path w="3249263" h="2144770">
                <a:moveTo>
                  <a:pt x="0" y="0"/>
                </a:moveTo>
                <a:lnTo>
                  <a:pt x="3249263" y="0"/>
                </a:lnTo>
                <a:lnTo>
                  <a:pt x="3249263" y="2144770"/>
                </a:lnTo>
                <a:lnTo>
                  <a:pt x="0" y="2144770"/>
                </a:lnTo>
                <a:lnTo>
                  <a:pt x="0" y="0"/>
                </a:lnTo>
                <a:close/>
              </a:path>
            </a:pathLst>
          </a:custGeom>
          <a:blipFill>
            <a:blip r:embed="rId8">
              <a:extLst>
                <a:ext uri="{96DAC541-7B7A-43D3-8B79-37D633B846F1}">
                  <asvg:svgBlip xmlns:asvg="http://schemas.microsoft.com/office/drawing/2016/SVG/main" r:embed="rId9"/>
                </a:ext>
              </a:extLst>
            </a:blip>
            <a:stretch>
              <a:fillRect t="-13" b="-13"/>
            </a:stretch>
          </a:blipFill>
        </p:spPr>
        <p:txBody>
          <a:bodyPr/>
          <a:lstStyle/>
          <a:p>
            <a:endParaRPr lang="en-IN"/>
          </a:p>
        </p:txBody>
      </p:sp>
      <p:sp>
        <p:nvSpPr>
          <p:cNvPr id="6" name="Freeform 6"/>
          <p:cNvSpPr/>
          <p:nvPr/>
        </p:nvSpPr>
        <p:spPr>
          <a:xfrm rot="403811">
            <a:off x="4514805" y="8992473"/>
            <a:ext cx="2782439" cy="1378798"/>
          </a:xfrm>
          <a:custGeom>
            <a:avLst/>
            <a:gdLst/>
            <a:ahLst/>
            <a:cxnLst/>
            <a:rect l="l" t="t" r="r" b="b"/>
            <a:pathLst>
              <a:path w="2782439" h="1378798">
                <a:moveTo>
                  <a:pt x="0" y="0"/>
                </a:moveTo>
                <a:lnTo>
                  <a:pt x="2782439" y="0"/>
                </a:lnTo>
                <a:lnTo>
                  <a:pt x="2782439" y="1378798"/>
                </a:lnTo>
                <a:lnTo>
                  <a:pt x="0" y="1378798"/>
                </a:lnTo>
                <a:lnTo>
                  <a:pt x="0" y="0"/>
                </a:lnTo>
                <a:close/>
              </a:path>
            </a:pathLst>
          </a:custGeom>
          <a:blipFill>
            <a:blip r:embed="rId10">
              <a:extLst>
                <a:ext uri="{96DAC541-7B7A-43D3-8B79-37D633B846F1}">
                  <asvg:svgBlip xmlns:asvg="http://schemas.microsoft.com/office/drawing/2016/SVG/main" r:embed="rId11"/>
                </a:ext>
              </a:extLst>
            </a:blip>
            <a:stretch>
              <a:fillRect t="-19" b="-19"/>
            </a:stretch>
          </a:blipFill>
        </p:spPr>
        <p:txBody>
          <a:bodyPr/>
          <a:lstStyle/>
          <a:p>
            <a:endParaRPr lang="en-IN"/>
          </a:p>
        </p:txBody>
      </p:sp>
      <p:grpSp>
        <p:nvGrpSpPr>
          <p:cNvPr id="7" name="Group 7"/>
          <p:cNvGrpSpPr>
            <a:grpSpLocks noChangeAspect="1"/>
          </p:cNvGrpSpPr>
          <p:nvPr/>
        </p:nvGrpSpPr>
        <p:grpSpPr>
          <a:xfrm rot="-3192365">
            <a:off x="3172578" y="6670215"/>
            <a:ext cx="319529" cy="276490"/>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9" name="Group 9"/>
          <p:cNvGrpSpPr>
            <a:grpSpLocks noChangeAspect="1"/>
          </p:cNvGrpSpPr>
          <p:nvPr/>
        </p:nvGrpSpPr>
        <p:grpSpPr>
          <a:xfrm rot="2455715">
            <a:off x="2620560" y="8166021"/>
            <a:ext cx="319529" cy="276490"/>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1" name="Group 11"/>
          <p:cNvGrpSpPr>
            <a:grpSpLocks noChangeAspect="1"/>
          </p:cNvGrpSpPr>
          <p:nvPr/>
        </p:nvGrpSpPr>
        <p:grpSpPr>
          <a:xfrm rot="7840905">
            <a:off x="3583111" y="9241386"/>
            <a:ext cx="319529" cy="276490"/>
            <a:chOff x="0" y="0"/>
            <a:chExt cx="6350000" cy="5499100"/>
          </a:xfrm>
        </p:grpSpPr>
        <p:sp>
          <p:nvSpPr>
            <p:cNvPr id="12" name="Freeform 1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3" name="Group 13"/>
          <p:cNvGrpSpPr>
            <a:grpSpLocks noChangeAspect="1"/>
          </p:cNvGrpSpPr>
          <p:nvPr/>
        </p:nvGrpSpPr>
        <p:grpSpPr>
          <a:xfrm rot="7840905">
            <a:off x="9974446" y="9241386"/>
            <a:ext cx="319529" cy="276490"/>
            <a:chOff x="0" y="0"/>
            <a:chExt cx="6350000" cy="5499100"/>
          </a:xfrm>
        </p:grpSpPr>
        <p:sp>
          <p:nvSpPr>
            <p:cNvPr id="14" name="Freeform 1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5" name="Group 15"/>
          <p:cNvGrpSpPr>
            <a:grpSpLocks noChangeAspect="1"/>
          </p:cNvGrpSpPr>
          <p:nvPr/>
        </p:nvGrpSpPr>
        <p:grpSpPr>
          <a:xfrm rot="-10587074">
            <a:off x="8075134" y="9040052"/>
            <a:ext cx="319529" cy="276490"/>
            <a:chOff x="0" y="0"/>
            <a:chExt cx="6350000" cy="5499100"/>
          </a:xfrm>
        </p:grpSpPr>
        <p:sp>
          <p:nvSpPr>
            <p:cNvPr id="16" name="Freeform 1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7" name="Group 17"/>
          <p:cNvGrpSpPr>
            <a:grpSpLocks noChangeAspect="1"/>
          </p:cNvGrpSpPr>
          <p:nvPr/>
        </p:nvGrpSpPr>
        <p:grpSpPr>
          <a:xfrm rot="-10587074">
            <a:off x="14602135" y="6914631"/>
            <a:ext cx="319529" cy="276490"/>
            <a:chOff x="0" y="0"/>
            <a:chExt cx="6350000" cy="5499100"/>
          </a:xfrm>
        </p:grpSpPr>
        <p:sp>
          <p:nvSpPr>
            <p:cNvPr id="18" name="Freeform 1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19" name="Group 19"/>
          <p:cNvGrpSpPr>
            <a:grpSpLocks noChangeAspect="1"/>
          </p:cNvGrpSpPr>
          <p:nvPr/>
        </p:nvGrpSpPr>
        <p:grpSpPr>
          <a:xfrm rot="-5917428">
            <a:off x="13003209" y="7785217"/>
            <a:ext cx="319529" cy="276490"/>
            <a:chOff x="0" y="0"/>
            <a:chExt cx="6350000" cy="5499100"/>
          </a:xfrm>
        </p:grpSpPr>
        <p:sp>
          <p:nvSpPr>
            <p:cNvPr id="20" name="Freeform 2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1" name="Group 21"/>
          <p:cNvGrpSpPr>
            <a:grpSpLocks noChangeAspect="1"/>
          </p:cNvGrpSpPr>
          <p:nvPr/>
        </p:nvGrpSpPr>
        <p:grpSpPr>
          <a:xfrm rot="-5917428">
            <a:off x="14031289" y="9235953"/>
            <a:ext cx="319529" cy="276490"/>
            <a:chOff x="0" y="0"/>
            <a:chExt cx="6350000" cy="5499100"/>
          </a:xfrm>
        </p:grpSpPr>
        <p:sp>
          <p:nvSpPr>
            <p:cNvPr id="22" name="Freeform 2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3" name="Group 23"/>
          <p:cNvGrpSpPr>
            <a:grpSpLocks noChangeAspect="1"/>
          </p:cNvGrpSpPr>
          <p:nvPr/>
        </p:nvGrpSpPr>
        <p:grpSpPr>
          <a:xfrm rot="-5917428">
            <a:off x="14276332" y="3052011"/>
            <a:ext cx="319529" cy="276490"/>
            <a:chOff x="0" y="0"/>
            <a:chExt cx="6350000" cy="5499100"/>
          </a:xfrm>
        </p:grpSpPr>
        <p:sp>
          <p:nvSpPr>
            <p:cNvPr id="24" name="Freeform 2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5" name="Group 25"/>
          <p:cNvGrpSpPr>
            <a:grpSpLocks noChangeAspect="1"/>
          </p:cNvGrpSpPr>
          <p:nvPr/>
        </p:nvGrpSpPr>
        <p:grpSpPr>
          <a:xfrm rot="-9683367">
            <a:off x="12995051" y="1861173"/>
            <a:ext cx="319529" cy="276490"/>
            <a:chOff x="0" y="0"/>
            <a:chExt cx="6350000" cy="5499100"/>
          </a:xfrm>
        </p:grpSpPr>
        <p:sp>
          <p:nvSpPr>
            <p:cNvPr id="26" name="Freeform 2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7" name="Group 27"/>
          <p:cNvGrpSpPr>
            <a:grpSpLocks noChangeAspect="1"/>
          </p:cNvGrpSpPr>
          <p:nvPr/>
        </p:nvGrpSpPr>
        <p:grpSpPr>
          <a:xfrm rot="-5917428">
            <a:off x="14592206" y="829822"/>
            <a:ext cx="319529" cy="276490"/>
            <a:chOff x="0" y="0"/>
            <a:chExt cx="6350000" cy="5499100"/>
          </a:xfrm>
        </p:grpSpPr>
        <p:sp>
          <p:nvSpPr>
            <p:cNvPr id="28" name="Freeform 2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29" name="Group 29"/>
          <p:cNvGrpSpPr>
            <a:grpSpLocks noChangeAspect="1"/>
          </p:cNvGrpSpPr>
          <p:nvPr/>
        </p:nvGrpSpPr>
        <p:grpSpPr>
          <a:xfrm rot="-9683367">
            <a:off x="11547955" y="822940"/>
            <a:ext cx="319529" cy="276490"/>
            <a:chOff x="0" y="0"/>
            <a:chExt cx="6350000" cy="5499100"/>
          </a:xfrm>
        </p:grpSpPr>
        <p:sp>
          <p:nvSpPr>
            <p:cNvPr id="30" name="Freeform 3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1" name="Group 31"/>
          <p:cNvGrpSpPr>
            <a:grpSpLocks noChangeAspect="1"/>
          </p:cNvGrpSpPr>
          <p:nvPr/>
        </p:nvGrpSpPr>
        <p:grpSpPr>
          <a:xfrm rot="-9683367">
            <a:off x="9564122" y="1630215"/>
            <a:ext cx="319529" cy="276490"/>
            <a:chOff x="0" y="0"/>
            <a:chExt cx="6350000" cy="5499100"/>
          </a:xfrm>
        </p:grpSpPr>
        <p:sp>
          <p:nvSpPr>
            <p:cNvPr id="32" name="Freeform 3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3" name="Group 33"/>
          <p:cNvGrpSpPr>
            <a:grpSpLocks noChangeAspect="1"/>
          </p:cNvGrpSpPr>
          <p:nvPr/>
        </p:nvGrpSpPr>
        <p:grpSpPr>
          <a:xfrm rot="-9683367">
            <a:off x="4861065" y="1090564"/>
            <a:ext cx="319529" cy="276490"/>
            <a:chOff x="0" y="0"/>
            <a:chExt cx="6350000" cy="5499100"/>
          </a:xfrm>
        </p:grpSpPr>
        <p:sp>
          <p:nvSpPr>
            <p:cNvPr id="34" name="Freeform 3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5" name="Group 35"/>
          <p:cNvGrpSpPr>
            <a:grpSpLocks noChangeAspect="1"/>
          </p:cNvGrpSpPr>
          <p:nvPr/>
        </p:nvGrpSpPr>
        <p:grpSpPr>
          <a:xfrm rot="-6121453">
            <a:off x="3577462" y="2381778"/>
            <a:ext cx="319529" cy="276490"/>
            <a:chOff x="0" y="0"/>
            <a:chExt cx="6350000" cy="5499100"/>
          </a:xfrm>
        </p:grpSpPr>
        <p:sp>
          <p:nvSpPr>
            <p:cNvPr id="36" name="Freeform 3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7" name="Group 37"/>
          <p:cNvGrpSpPr>
            <a:grpSpLocks noChangeAspect="1"/>
          </p:cNvGrpSpPr>
          <p:nvPr/>
        </p:nvGrpSpPr>
        <p:grpSpPr>
          <a:xfrm rot="-1584532">
            <a:off x="2491373" y="1087554"/>
            <a:ext cx="319529" cy="276490"/>
            <a:chOff x="0" y="0"/>
            <a:chExt cx="6350000" cy="5499100"/>
          </a:xfrm>
        </p:grpSpPr>
        <p:sp>
          <p:nvSpPr>
            <p:cNvPr id="38" name="Freeform 3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AFFF4"/>
            </a:solidFill>
          </p:spPr>
          <p:txBody>
            <a:bodyPr/>
            <a:lstStyle/>
            <a:p>
              <a:endParaRPr lang="en-IN"/>
            </a:p>
          </p:txBody>
        </p:sp>
      </p:grpSp>
      <p:grpSp>
        <p:nvGrpSpPr>
          <p:cNvPr id="39" name="Group 39"/>
          <p:cNvGrpSpPr/>
          <p:nvPr/>
        </p:nvGrpSpPr>
        <p:grpSpPr>
          <a:xfrm>
            <a:off x="4879357" y="2539145"/>
            <a:ext cx="7733146" cy="5275218"/>
            <a:chOff x="0" y="0"/>
            <a:chExt cx="10310861" cy="7033624"/>
          </a:xfrm>
        </p:grpSpPr>
        <p:sp>
          <p:nvSpPr>
            <p:cNvPr id="40" name="TextBox 40"/>
            <p:cNvSpPr txBox="1"/>
            <p:nvPr/>
          </p:nvSpPr>
          <p:spPr>
            <a:xfrm rot="-273334">
              <a:off x="191409" y="586647"/>
              <a:ext cx="9941998" cy="4839534"/>
            </a:xfrm>
            <a:prstGeom prst="rect">
              <a:avLst/>
            </a:prstGeom>
          </p:spPr>
          <p:txBody>
            <a:bodyPr lIns="0" tIns="0" rIns="0" bIns="0" rtlCol="0" anchor="t">
              <a:spAutoFit/>
            </a:bodyPr>
            <a:lstStyle/>
            <a:p>
              <a:pPr algn="ctr">
                <a:lnSpc>
                  <a:spcPts val="9292"/>
                </a:lnSpc>
              </a:pPr>
              <a:r>
                <a:rPr lang="en-US" sz="9482" spc="189">
                  <a:solidFill>
                    <a:srgbClr val="FAFFF4"/>
                  </a:solidFill>
                  <a:latin typeface="Knewave"/>
                </a:rPr>
                <a:t>THANK</a:t>
              </a:r>
            </a:p>
            <a:p>
              <a:pPr algn="ctr">
                <a:lnSpc>
                  <a:spcPts val="9292"/>
                </a:lnSpc>
              </a:pPr>
              <a:r>
                <a:rPr lang="en-US" sz="9482" spc="189">
                  <a:solidFill>
                    <a:srgbClr val="FAFFF4"/>
                  </a:solidFill>
                  <a:latin typeface="Knewave"/>
                </a:rPr>
                <a:t>YOU FOR YOUR TIME!</a:t>
              </a:r>
            </a:p>
          </p:txBody>
        </p:sp>
        <p:sp>
          <p:nvSpPr>
            <p:cNvPr id="41" name="TextBox 41"/>
            <p:cNvSpPr txBox="1"/>
            <p:nvPr/>
          </p:nvSpPr>
          <p:spPr>
            <a:xfrm>
              <a:off x="1306268" y="6371798"/>
              <a:ext cx="7659384" cy="661826"/>
            </a:xfrm>
            <a:prstGeom prst="rect">
              <a:avLst/>
            </a:prstGeom>
          </p:spPr>
          <p:txBody>
            <a:bodyPr lIns="0" tIns="0" rIns="0" bIns="0" rtlCol="0" anchor="t">
              <a:spAutoFit/>
            </a:bodyPr>
            <a:lstStyle/>
            <a:p>
              <a:pPr algn="ctr">
                <a:lnSpc>
                  <a:spcPts val="4639"/>
                </a:lnSpc>
              </a:pPr>
              <a:r>
                <a:rPr lang="en-US" sz="2621" spc="131">
                  <a:solidFill>
                    <a:srgbClr val="FE9601"/>
                  </a:solidFill>
                  <a:latin typeface="Open Sans Bold"/>
                </a:rPr>
                <a:t>GROUP 10</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327399" y="3479731"/>
            <a:ext cx="5739812" cy="1423618"/>
          </a:xfrm>
          <a:custGeom>
            <a:avLst/>
            <a:gdLst/>
            <a:ahLst/>
            <a:cxnLst/>
            <a:rect l="l" t="t" r="r" b="b"/>
            <a:pathLst>
              <a:path w="5739812" h="1423618">
                <a:moveTo>
                  <a:pt x="0" y="0"/>
                </a:moveTo>
                <a:lnTo>
                  <a:pt x="5739811" y="0"/>
                </a:lnTo>
                <a:lnTo>
                  <a:pt x="5739811" y="1423618"/>
                </a:lnTo>
                <a:lnTo>
                  <a:pt x="0" y="1423618"/>
                </a:lnTo>
                <a:lnTo>
                  <a:pt x="0" y="0"/>
                </a:lnTo>
                <a:close/>
              </a:path>
            </a:pathLst>
          </a:custGeom>
          <a:blipFill>
            <a:blip r:embed="rId2">
              <a:extLst>
                <a:ext uri="{96DAC541-7B7A-43D3-8B79-37D633B846F1}">
                  <asvg:svgBlip xmlns:asvg="http://schemas.microsoft.com/office/drawing/2016/SVG/main" r:embed="rId3"/>
                </a:ext>
              </a:extLst>
            </a:blip>
            <a:stretch>
              <a:fillRect b="-108922"/>
            </a:stretch>
          </a:blipFill>
        </p:spPr>
        <p:txBody>
          <a:bodyPr/>
          <a:lstStyle/>
          <a:p>
            <a:endParaRPr lang="en-IN"/>
          </a:p>
        </p:txBody>
      </p:sp>
      <p:sp>
        <p:nvSpPr>
          <p:cNvPr id="3" name="TextBox 3"/>
          <p:cNvSpPr txBox="1"/>
          <p:nvPr/>
        </p:nvSpPr>
        <p:spPr>
          <a:xfrm>
            <a:off x="1028700" y="1138433"/>
            <a:ext cx="6167967" cy="1175385"/>
          </a:xfrm>
          <a:prstGeom prst="rect">
            <a:avLst/>
          </a:prstGeom>
        </p:spPr>
        <p:txBody>
          <a:bodyPr lIns="0" tIns="0" rIns="0" bIns="0" rtlCol="0" anchor="t">
            <a:spAutoFit/>
          </a:bodyPr>
          <a:lstStyle/>
          <a:p>
            <a:pPr>
              <a:lnSpc>
                <a:spcPts val="8820"/>
              </a:lnSpc>
            </a:pPr>
            <a:r>
              <a:rPr lang="en-US" sz="9000" spc="179">
                <a:solidFill>
                  <a:srgbClr val="373535"/>
                </a:solidFill>
                <a:latin typeface="Knewave"/>
              </a:rPr>
              <a:t>CONCEPTS</a:t>
            </a:r>
          </a:p>
        </p:txBody>
      </p:sp>
      <p:sp>
        <p:nvSpPr>
          <p:cNvPr id="4" name="TextBox 4"/>
          <p:cNvSpPr txBox="1"/>
          <p:nvPr/>
        </p:nvSpPr>
        <p:spPr>
          <a:xfrm>
            <a:off x="8165428" y="6438756"/>
            <a:ext cx="8990055" cy="2929890"/>
          </a:xfrm>
          <a:prstGeom prst="rect">
            <a:avLst/>
          </a:prstGeom>
        </p:spPr>
        <p:txBody>
          <a:bodyPr lIns="0" tIns="0" rIns="0" bIns="0" rtlCol="0" anchor="t">
            <a:spAutoFit/>
          </a:bodyPr>
          <a:lstStyle/>
          <a:p>
            <a:pPr algn="just">
              <a:lnSpc>
                <a:spcPts val="3959"/>
              </a:lnSpc>
            </a:pPr>
            <a:r>
              <a:rPr lang="en-US" sz="2400">
                <a:solidFill>
                  <a:srgbClr val="373535"/>
                </a:solidFill>
                <a:latin typeface="Open Sans"/>
              </a:rPr>
              <a:t>Alexander Scriabin, a Russian composer and pianist who is believed to have had chromesthesia - distinguished "spiritual" tonalities (like F-sharp major) from "earthly, material" ones (C major, F major). Furthermore, Alexander Scriabin developed a "keyboard with lights" or </a:t>
            </a:r>
            <a:r>
              <a:rPr lang="en-US" sz="2400">
                <a:solidFill>
                  <a:srgbClr val="373535"/>
                </a:solidFill>
                <a:latin typeface="Open Sans Bold"/>
              </a:rPr>
              <a:t>clavier à lumières</a:t>
            </a:r>
            <a:r>
              <a:rPr lang="en-US" sz="2400">
                <a:solidFill>
                  <a:srgbClr val="373535"/>
                </a:solidFill>
                <a:latin typeface="Open Sans"/>
              </a:rPr>
              <a:t>, which directly </a:t>
            </a:r>
            <a:r>
              <a:rPr lang="en-US" sz="2400">
                <a:solidFill>
                  <a:srgbClr val="373535"/>
                </a:solidFill>
                <a:latin typeface="Open Sans Bold"/>
              </a:rPr>
              <a:t>matched musical notes with colors</a:t>
            </a:r>
            <a:r>
              <a:rPr lang="en-US" sz="2400">
                <a:solidFill>
                  <a:srgbClr val="373535"/>
                </a:solidFill>
                <a:latin typeface="Open Sans"/>
              </a:rPr>
              <a:t>.</a:t>
            </a:r>
          </a:p>
        </p:txBody>
      </p:sp>
      <p:sp>
        <p:nvSpPr>
          <p:cNvPr id="5" name="TextBox 5"/>
          <p:cNvSpPr txBox="1"/>
          <p:nvPr/>
        </p:nvSpPr>
        <p:spPr>
          <a:xfrm>
            <a:off x="1178173" y="5337810"/>
            <a:ext cx="5889037" cy="3920490"/>
          </a:xfrm>
          <a:prstGeom prst="rect">
            <a:avLst/>
          </a:prstGeom>
        </p:spPr>
        <p:txBody>
          <a:bodyPr lIns="0" tIns="0" rIns="0" bIns="0" rtlCol="0" anchor="t">
            <a:spAutoFit/>
          </a:bodyPr>
          <a:lstStyle/>
          <a:p>
            <a:pPr algn="just">
              <a:lnSpc>
                <a:spcPts val="3959"/>
              </a:lnSpc>
            </a:pPr>
            <a:r>
              <a:rPr lang="en-US" sz="2400">
                <a:solidFill>
                  <a:srgbClr val="373535"/>
                </a:solidFill>
                <a:latin typeface="Open Sans"/>
              </a:rPr>
              <a:t>Spinmaster 3D aims to guide the child to </a:t>
            </a:r>
            <a:r>
              <a:rPr lang="en-US" sz="2400">
                <a:solidFill>
                  <a:srgbClr val="373535"/>
                </a:solidFill>
                <a:latin typeface="Open Sans Bold"/>
              </a:rPr>
              <a:t>associate the pitch of a particular note to a visual cue</a:t>
            </a:r>
            <a:r>
              <a:rPr lang="en-US" sz="2400">
                <a:solidFill>
                  <a:srgbClr val="373535"/>
                </a:solidFill>
                <a:latin typeface="Open Sans"/>
              </a:rPr>
              <a:t>. With pieces of varying heights correlating to musical notes, children arrange them to play tunes. This </a:t>
            </a:r>
            <a:r>
              <a:rPr lang="en-US" sz="2400">
                <a:solidFill>
                  <a:srgbClr val="373535"/>
                </a:solidFill>
                <a:latin typeface="Open Sans Bold"/>
              </a:rPr>
              <a:t>tactile experience builds neural connections</a:t>
            </a:r>
            <a:r>
              <a:rPr lang="en-US" sz="2400">
                <a:solidFill>
                  <a:srgbClr val="373535"/>
                </a:solidFill>
                <a:latin typeface="Open Sans"/>
              </a:rPr>
              <a:t>, </a:t>
            </a:r>
            <a:r>
              <a:rPr lang="en-US" sz="2400">
                <a:solidFill>
                  <a:srgbClr val="373535"/>
                </a:solidFill>
                <a:latin typeface="Open Sans Bold"/>
              </a:rPr>
              <a:t>linking pitch to height</a:t>
            </a:r>
            <a:r>
              <a:rPr lang="en-US" sz="2400">
                <a:solidFill>
                  <a:srgbClr val="373535"/>
                </a:solidFill>
                <a:latin typeface="Open Sans"/>
              </a:rPr>
              <a:t>, fostering musical understanding.</a:t>
            </a:r>
          </a:p>
        </p:txBody>
      </p:sp>
      <p:grpSp>
        <p:nvGrpSpPr>
          <p:cNvPr id="6" name="Group 6"/>
          <p:cNvGrpSpPr/>
          <p:nvPr/>
        </p:nvGrpSpPr>
        <p:grpSpPr>
          <a:xfrm>
            <a:off x="10438296" y="2121849"/>
            <a:ext cx="4063013" cy="3974251"/>
            <a:chOff x="0" y="0"/>
            <a:chExt cx="5417351" cy="5299001"/>
          </a:xfrm>
        </p:grpSpPr>
        <p:sp>
          <p:nvSpPr>
            <p:cNvPr id="7" name="Freeform 7"/>
            <p:cNvSpPr/>
            <p:nvPr/>
          </p:nvSpPr>
          <p:spPr>
            <a:xfrm>
              <a:off x="0" y="0"/>
              <a:ext cx="5417351" cy="5299001"/>
            </a:xfrm>
            <a:custGeom>
              <a:avLst/>
              <a:gdLst/>
              <a:ahLst/>
              <a:cxnLst/>
              <a:rect l="l" t="t" r="r" b="b"/>
              <a:pathLst>
                <a:path w="5417351" h="5299001">
                  <a:moveTo>
                    <a:pt x="0" y="0"/>
                  </a:moveTo>
                  <a:lnTo>
                    <a:pt x="5417351" y="0"/>
                  </a:lnTo>
                  <a:lnTo>
                    <a:pt x="5417351" y="5299001"/>
                  </a:lnTo>
                  <a:lnTo>
                    <a:pt x="0" y="5299001"/>
                  </a:lnTo>
                  <a:lnTo>
                    <a:pt x="0" y="0"/>
                  </a:lnTo>
                  <a:close/>
                </a:path>
              </a:pathLst>
            </a:custGeom>
            <a:blipFill>
              <a:blip r:embed="rId4"/>
              <a:stretch>
                <a:fillRect l="-9843" t="-8314" r="-9043" b="-6428"/>
              </a:stretch>
            </a:blipFill>
          </p:spPr>
          <p:txBody>
            <a:bodyPr/>
            <a:lstStyle/>
            <a:p>
              <a:endParaRPr lang="en-IN"/>
            </a:p>
          </p:txBody>
        </p:sp>
        <p:sp>
          <p:nvSpPr>
            <p:cNvPr id="8" name="TextBox 8"/>
            <p:cNvSpPr txBox="1"/>
            <p:nvPr/>
          </p:nvSpPr>
          <p:spPr>
            <a:xfrm>
              <a:off x="1501919" y="1772138"/>
              <a:ext cx="2487181" cy="1619249"/>
            </a:xfrm>
            <a:prstGeom prst="rect">
              <a:avLst/>
            </a:prstGeom>
          </p:spPr>
          <p:txBody>
            <a:bodyPr lIns="0" tIns="0" rIns="0" bIns="0" rtlCol="0" anchor="t">
              <a:spAutoFit/>
            </a:bodyPr>
            <a:lstStyle/>
            <a:p>
              <a:pPr algn="ctr">
                <a:lnSpc>
                  <a:spcPts val="3300"/>
                </a:lnSpc>
              </a:pPr>
              <a:r>
                <a:rPr lang="en-US" sz="2000">
                  <a:solidFill>
                    <a:srgbClr val="373535"/>
                  </a:solidFill>
                  <a:latin typeface="Open Sans Bold"/>
                </a:rPr>
                <a:t>Scriabin's sound-to-color associations</a:t>
              </a:r>
            </a:p>
          </p:txBody>
        </p:sp>
      </p:grpSp>
      <p:grpSp>
        <p:nvGrpSpPr>
          <p:cNvPr id="9" name="Group 9"/>
          <p:cNvGrpSpPr>
            <a:grpSpLocks noChangeAspect="1"/>
          </p:cNvGrpSpPr>
          <p:nvPr/>
        </p:nvGrpSpPr>
        <p:grpSpPr>
          <a:xfrm rot="-5917428">
            <a:off x="15646988" y="2052858"/>
            <a:ext cx="159461" cy="137983"/>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11" name="Group 11"/>
          <p:cNvGrpSpPr>
            <a:grpSpLocks noChangeAspect="1"/>
          </p:cNvGrpSpPr>
          <p:nvPr/>
        </p:nvGrpSpPr>
        <p:grpSpPr>
          <a:xfrm rot="-5917428">
            <a:off x="17534517" y="537540"/>
            <a:ext cx="159461" cy="137983"/>
            <a:chOff x="0" y="0"/>
            <a:chExt cx="6350000" cy="5499100"/>
          </a:xfrm>
        </p:grpSpPr>
        <p:sp>
          <p:nvSpPr>
            <p:cNvPr id="12" name="Freeform 1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13" name="Group 13"/>
          <p:cNvGrpSpPr>
            <a:grpSpLocks noChangeAspect="1"/>
          </p:cNvGrpSpPr>
          <p:nvPr/>
        </p:nvGrpSpPr>
        <p:grpSpPr>
          <a:xfrm rot="-10587074">
            <a:off x="17159600" y="71746"/>
            <a:ext cx="159461" cy="137983"/>
            <a:chOff x="0" y="0"/>
            <a:chExt cx="6350000" cy="5499100"/>
          </a:xfrm>
        </p:grpSpPr>
        <p:sp>
          <p:nvSpPr>
            <p:cNvPr id="14" name="Freeform 1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15" name="Group 15"/>
          <p:cNvGrpSpPr>
            <a:grpSpLocks noChangeAspect="1"/>
          </p:cNvGrpSpPr>
          <p:nvPr/>
        </p:nvGrpSpPr>
        <p:grpSpPr>
          <a:xfrm rot="-10587074">
            <a:off x="16404589" y="1889889"/>
            <a:ext cx="159461" cy="137983"/>
            <a:chOff x="0" y="0"/>
            <a:chExt cx="6350000" cy="5499100"/>
          </a:xfrm>
        </p:grpSpPr>
        <p:sp>
          <p:nvSpPr>
            <p:cNvPr id="16" name="Freeform 1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17" name="Group 17"/>
          <p:cNvGrpSpPr>
            <a:grpSpLocks noChangeAspect="1"/>
          </p:cNvGrpSpPr>
          <p:nvPr/>
        </p:nvGrpSpPr>
        <p:grpSpPr>
          <a:xfrm rot="-10587074">
            <a:off x="17914612" y="2826957"/>
            <a:ext cx="159461" cy="137983"/>
            <a:chOff x="0" y="0"/>
            <a:chExt cx="6350000" cy="5499100"/>
          </a:xfrm>
        </p:grpSpPr>
        <p:sp>
          <p:nvSpPr>
            <p:cNvPr id="18" name="Freeform 1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19" name="Group 19"/>
          <p:cNvGrpSpPr>
            <a:grpSpLocks noChangeAspect="1"/>
          </p:cNvGrpSpPr>
          <p:nvPr/>
        </p:nvGrpSpPr>
        <p:grpSpPr>
          <a:xfrm rot="-10587074">
            <a:off x="17537106" y="1637661"/>
            <a:ext cx="159461" cy="137983"/>
            <a:chOff x="0" y="0"/>
            <a:chExt cx="6350000" cy="5499100"/>
          </a:xfrm>
        </p:grpSpPr>
        <p:sp>
          <p:nvSpPr>
            <p:cNvPr id="20" name="Freeform 2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21" name="Group 21"/>
          <p:cNvGrpSpPr>
            <a:grpSpLocks noChangeAspect="1"/>
          </p:cNvGrpSpPr>
          <p:nvPr/>
        </p:nvGrpSpPr>
        <p:grpSpPr>
          <a:xfrm rot="-10587074">
            <a:off x="16782095" y="2900752"/>
            <a:ext cx="159461" cy="137983"/>
            <a:chOff x="0" y="0"/>
            <a:chExt cx="6350000" cy="5499100"/>
          </a:xfrm>
        </p:grpSpPr>
        <p:sp>
          <p:nvSpPr>
            <p:cNvPr id="22" name="Freeform 2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23" name="Group 23"/>
          <p:cNvGrpSpPr>
            <a:grpSpLocks noChangeAspect="1"/>
          </p:cNvGrpSpPr>
          <p:nvPr/>
        </p:nvGrpSpPr>
        <p:grpSpPr>
          <a:xfrm rot="-10587074">
            <a:off x="15445716" y="1237845"/>
            <a:ext cx="159461" cy="137983"/>
            <a:chOff x="0" y="0"/>
            <a:chExt cx="6350000" cy="5499100"/>
          </a:xfrm>
        </p:grpSpPr>
        <p:sp>
          <p:nvSpPr>
            <p:cNvPr id="24" name="Freeform 2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25" name="Group 25"/>
          <p:cNvGrpSpPr>
            <a:grpSpLocks noChangeAspect="1"/>
          </p:cNvGrpSpPr>
          <p:nvPr/>
        </p:nvGrpSpPr>
        <p:grpSpPr>
          <a:xfrm rot="-10587074">
            <a:off x="16991904" y="1369441"/>
            <a:ext cx="159461" cy="137983"/>
            <a:chOff x="0" y="0"/>
            <a:chExt cx="6350000" cy="5499100"/>
          </a:xfrm>
        </p:grpSpPr>
        <p:sp>
          <p:nvSpPr>
            <p:cNvPr id="26" name="Freeform 2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27" name="Group 27"/>
          <p:cNvGrpSpPr>
            <a:grpSpLocks noChangeAspect="1"/>
          </p:cNvGrpSpPr>
          <p:nvPr/>
        </p:nvGrpSpPr>
        <p:grpSpPr>
          <a:xfrm rot="-10587074">
            <a:off x="16236893" y="2632531"/>
            <a:ext cx="159461" cy="137983"/>
            <a:chOff x="0" y="0"/>
            <a:chExt cx="6350000" cy="5499100"/>
          </a:xfrm>
        </p:grpSpPr>
        <p:sp>
          <p:nvSpPr>
            <p:cNvPr id="28" name="Freeform 2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29" name="Group 29"/>
          <p:cNvGrpSpPr>
            <a:grpSpLocks noChangeAspect="1"/>
          </p:cNvGrpSpPr>
          <p:nvPr/>
        </p:nvGrpSpPr>
        <p:grpSpPr>
          <a:xfrm rot="-10587074">
            <a:off x="18124421" y="1117213"/>
            <a:ext cx="159461" cy="137983"/>
            <a:chOff x="0" y="0"/>
            <a:chExt cx="6350000" cy="5499100"/>
          </a:xfrm>
        </p:grpSpPr>
        <p:sp>
          <p:nvSpPr>
            <p:cNvPr id="30" name="Freeform 3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31" name="Group 31"/>
          <p:cNvGrpSpPr>
            <a:grpSpLocks noChangeAspect="1"/>
          </p:cNvGrpSpPr>
          <p:nvPr/>
        </p:nvGrpSpPr>
        <p:grpSpPr>
          <a:xfrm rot="-10587074">
            <a:off x="17369410" y="2380303"/>
            <a:ext cx="159461" cy="137983"/>
            <a:chOff x="0" y="0"/>
            <a:chExt cx="6350000" cy="5499100"/>
          </a:xfrm>
        </p:grpSpPr>
        <p:sp>
          <p:nvSpPr>
            <p:cNvPr id="32" name="Freeform 3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33" name="Group 33"/>
          <p:cNvGrpSpPr>
            <a:grpSpLocks noChangeAspect="1"/>
          </p:cNvGrpSpPr>
          <p:nvPr/>
        </p:nvGrpSpPr>
        <p:grpSpPr>
          <a:xfrm rot="-10587074">
            <a:off x="16085579" y="1385434"/>
            <a:ext cx="159461" cy="137983"/>
            <a:chOff x="0" y="0"/>
            <a:chExt cx="6350000" cy="5499100"/>
          </a:xfrm>
        </p:grpSpPr>
        <p:sp>
          <p:nvSpPr>
            <p:cNvPr id="34" name="Freeform 3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35" name="Group 35"/>
          <p:cNvGrpSpPr>
            <a:grpSpLocks noChangeAspect="1"/>
          </p:cNvGrpSpPr>
          <p:nvPr/>
        </p:nvGrpSpPr>
        <p:grpSpPr>
          <a:xfrm rot="-5917428">
            <a:off x="16402000" y="789768"/>
            <a:ext cx="159461" cy="137983"/>
            <a:chOff x="0" y="0"/>
            <a:chExt cx="6350000" cy="5499100"/>
          </a:xfrm>
        </p:grpSpPr>
        <p:sp>
          <p:nvSpPr>
            <p:cNvPr id="36" name="Freeform 3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37" name="Group 37"/>
          <p:cNvGrpSpPr>
            <a:grpSpLocks noChangeAspect="1"/>
          </p:cNvGrpSpPr>
          <p:nvPr/>
        </p:nvGrpSpPr>
        <p:grpSpPr>
          <a:xfrm rot="-5917428">
            <a:off x="16287481" y="92046"/>
            <a:ext cx="159461" cy="137983"/>
            <a:chOff x="0" y="0"/>
            <a:chExt cx="6350000" cy="5499100"/>
          </a:xfrm>
        </p:grpSpPr>
        <p:sp>
          <p:nvSpPr>
            <p:cNvPr id="38" name="Freeform 3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39" name="Group 39"/>
          <p:cNvGrpSpPr>
            <a:grpSpLocks noChangeAspect="1"/>
          </p:cNvGrpSpPr>
          <p:nvPr/>
        </p:nvGrpSpPr>
        <p:grpSpPr>
          <a:xfrm rot="-10587074">
            <a:off x="17876512" y="3645477"/>
            <a:ext cx="159461" cy="137983"/>
            <a:chOff x="0" y="0"/>
            <a:chExt cx="6350000" cy="5499100"/>
          </a:xfrm>
        </p:grpSpPr>
        <p:sp>
          <p:nvSpPr>
            <p:cNvPr id="40" name="Freeform 4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41" name="Group 41"/>
          <p:cNvGrpSpPr>
            <a:grpSpLocks noChangeAspect="1"/>
          </p:cNvGrpSpPr>
          <p:nvPr/>
        </p:nvGrpSpPr>
        <p:grpSpPr>
          <a:xfrm rot="-7659810">
            <a:off x="18028912" y="4559877"/>
            <a:ext cx="159461" cy="137983"/>
            <a:chOff x="0" y="0"/>
            <a:chExt cx="6350000" cy="5499100"/>
          </a:xfrm>
        </p:grpSpPr>
        <p:sp>
          <p:nvSpPr>
            <p:cNvPr id="42" name="Freeform 42"/>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43" name="Group 43"/>
          <p:cNvGrpSpPr>
            <a:grpSpLocks noChangeAspect="1"/>
          </p:cNvGrpSpPr>
          <p:nvPr/>
        </p:nvGrpSpPr>
        <p:grpSpPr>
          <a:xfrm rot="-6420571">
            <a:off x="17285562" y="3571683"/>
            <a:ext cx="159461" cy="137983"/>
            <a:chOff x="0" y="0"/>
            <a:chExt cx="6350000" cy="5499100"/>
          </a:xfrm>
        </p:grpSpPr>
        <p:sp>
          <p:nvSpPr>
            <p:cNvPr id="44" name="Freeform 44"/>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grpSp>
        <p:nvGrpSpPr>
          <p:cNvPr id="45" name="Group 45"/>
          <p:cNvGrpSpPr>
            <a:grpSpLocks noChangeAspect="1"/>
          </p:cNvGrpSpPr>
          <p:nvPr/>
        </p:nvGrpSpPr>
        <p:grpSpPr>
          <a:xfrm rot="-6420571">
            <a:off x="15333111" y="375494"/>
            <a:ext cx="159461" cy="137983"/>
            <a:chOff x="0" y="0"/>
            <a:chExt cx="6350000" cy="5499100"/>
          </a:xfrm>
        </p:grpSpPr>
        <p:sp>
          <p:nvSpPr>
            <p:cNvPr id="46" name="Freeform 4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ADADAD"/>
            </a:solidFill>
          </p:spPr>
          <p:txBody>
            <a:bodyPr/>
            <a:lstStyle/>
            <a:p>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319170" y="-196918"/>
            <a:ext cx="2716856" cy="1901799"/>
          </a:xfrm>
          <a:custGeom>
            <a:avLst/>
            <a:gdLst/>
            <a:ahLst/>
            <a:cxnLst/>
            <a:rect l="l" t="t" r="r" b="b"/>
            <a:pathLst>
              <a:path w="2716856" h="1901799">
                <a:moveTo>
                  <a:pt x="0" y="0"/>
                </a:moveTo>
                <a:lnTo>
                  <a:pt x="2716857" y="0"/>
                </a:lnTo>
                <a:lnTo>
                  <a:pt x="2716857" y="1901799"/>
                </a:lnTo>
                <a:lnTo>
                  <a:pt x="0" y="1901799"/>
                </a:lnTo>
                <a:lnTo>
                  <a:pt x="0" y="0"/>
                </a:lnTo>
                <a:close/>
              </a:path>
            </a:pathLst>
          </a:custGeom>
          <a:blipFill>
            <a:blip r:embed="rId3">
              <a:extLst>
                <a:ext uri="{96DAC541-7B7A-43D3-8B79-37D633B846F1}">
                  <asvg:svgBlip xmlns:asvg="http://schemas.microsoft.com/office/drawing/2016/SVG/main" r:embed="rId4"/>
                </a:ext>
              </a:extLst>
            </a:blip>
            <a:stretch>
              <a:fillRect l="-480" r="-480"/>
            </a:stretch>
          </a:blipFill>
        </p:spPr>
        <p:txBody>
          <a:bodyPr/>
          <a:lstStyle/>
          <a:p>
            <a:endParaRPr lang="en-IN"/>
          </a:p>
        </p:txBody>
      </p:sp>
      <p:sp>
        <p:nvSpPr>
          <p:cNvPr id="3" name="Freeform 3"/>
          <p:cNvSpPr/>
          <p:nvPr/>
        </p:nvSpPr>
        <p:spPr>
          <a:xfrm rot="-10800000">
            <a:off x="15828367" y="8565257"/>
            <a:ext cx="2459633" cy="1721743"/>
          </a:xfrm>
          <a:custGeom>
            <a:avLst/>
            <a:gdLst/>
            <a:ahLst/>
            <a:cxnLst/>
            <a:rect l="l" t="t" r="r" b="b"/>
            <a:pathLst>
              <a:path w="2459633" h="1721743">
                <a:moveTo>
                  <a:pt x="0" y="0"/>
                </a:moveTo>
                <a:lnTo>
                  <a:pt x="2459633" y="0"/>
                </a:lnTo>
                <a:lnTo>
                  <a:pt x="2459633" y="1721743"/>
                </a:lnTo>
                <a:lnTo>
                  <a:pt x="0" y="1721743"/>
                </a:lnTo>
                <a:lnTo>
                  <a:pt x="0" y="0"/>
                </a:lnTo>
                <a:close/>
              </a:path>
            </a:pathLst>
          </a:custGeom>
          <a:blipFill>
            <a:blip r:embed="rId3">
              <a:extLst>
                <a:ext uri="{96DAC541-7B7A-43D3-8B79-37D633B846F1}">
                  <asvg:svgBlip xmlns:asvg="http://schemas.microsoft.com/office/drawing/2016/SVG/main" r:embed="rId4"/>
                </a:ext>
              </a:extLst>
            </a:blip>
            <a:stretch>
              <a:fillRect l="-480" r="-480"/>
            </a:stretch>
          </a:blipFill>
        </p:spPr>
        <p:txBody>
          <a:bodyPr/>
          <a:lstStyle/>
          <a:p>
            <a:endParaRPr lang="en-IN"/>
          </a:p>
        </p:txBody>
      </p:sp>
      <p:sp>
        <p:nvSpPr>
          <p:cNvPr id="4" name="TextBox 4"/>
          <p:cNvSpPr txBox="1"/>
          <p:nvPr/>
        </p:nvSpPr>
        <p:spPr>
          <a:xfrm>
            <a:off x="1404605" y="601581"/>
            <a:ext cx="15623903" cy="1187713"/>
          </a:xfrm>
          <a:prstGeom prst="rect">
            <a:avLst/>
          </a:prstGeom>
        </p:spPr>
        <p:txBody>
          <a:bodyPr lIns="0" tIns="0" rIns="0" bIns="0" rtlCol="0" anchor="t">
            <a:spAutoFit/>
          </a:bodyPr>
          <a:lstStyle/>
          <a:p>
            <a:pPr algn="ctr">
              <a:lnSpc>
                <a:spcPts val="8883"/>
              </a:lnSpc>
            </a:pPr>
            <a:r>
              <a:rPr lang="en-US" sz="9064" spc="181">
                <a:solidFill>
                  <a:srgbClr val="00B796"/>
                </a:solidFill>
                <a:latin typeface="Knewave"/>
              </a:rPr>
              <a:t>EDUCATIONAL VALUE</a:t>
            </a:r>
          </a:p>
        </p:txBody>
      </p:sp>
      <p:grpSp>
        <p:nvGrpSpPr>
          <p:cNvPr id="5" name="Group 5"/>
          <p:cNvGrpSpPr/>
          <p:nvPr/>
        </p:nvGrpSpPr>
        <p:grpSpPr>
          <a:xfrm>
            <a:off x="6505417" y="2179003"/>
            <a:ext cx="4937128" cy="7226520"/>
            <a:chOff x="0" y="0"/>
            <a:chExt cx="6582838" cy="9635360"/>
          </a:xfrm>
        </p:grpSpPr>
        <p:sp>
          <p:nvSpPr>
            <p:cNvPr id="6" name="Freeform 6"/>
            <p:cNvSpPr/>
            <p:nvPr/>
          </p:nvSpPr>
          <p:spPr>
            <a:xfrm>
              <a:off x="853492" y="0"/>
              <a:ext cx="4875854" cy="3450256"/>
            </a:xfrm>
            <a:custGeom>
              <a:avLst/>
              <a:gdLst/>
              <a:ahLst/>
              <a:cxnLst/>
              <a:rect l="l" t="t" r="r" b="b"/>
              <a:pathLst>
                <a:path w="4875854" h="3450256">
                  <a:moveTo>
                    <a:pt x="0" y="0"/>
                  </a:moveTo>
                  <a:lnTo>
                    <a:pt x="4875854" y="0"/>
                  </a:lnTo>
                  <a:lnTo>
                    <a:pt x="4875854" y="3450256"/>
                  </a:lnTo>
                  <a:lnTo>
                    <a:pt x="0" y="3450256"/>
                  </a:lnTo>
                  <a:lnTo>
                    <a:pt x="0" y="0"/>
                  </a:lnTo>
                  <a:close/>
                </a:path>
              </a:pathLst>
            </a:custGeom>
            <a:blipFill>
              <a:blip r:embed="rId5"/>
              <a:stretch>
                <a:fillRect b="-41318"/>
              </a:stretch>
            </a:blipFill>
          </p:spPr>
          <p:txBody>
            <a:bodyPr/>
            <a:lstStyle/>
            <a:p>
              <a:endParaRPr lang="en-IN"/>
            </a:p>
          </p:txBody>
        </p:sp>
        <p:sp>
          <p:nvSpPr>
            <p:cNvPr id="7" name="TextBox 7"/>
            <p:cNvSpPr txBox="1"/>
            <p:nvPr/>
          </p:nvSpPr>
          <p:spPr>
            <a:xfrm>
              <a:off x="958688" y="3638378"/>
              <a:ext cx="4665461" cy="1330210"/>
            </a:xfrm>
            <a:prstGeom prst="rect">
              <a:avLst/>
            </a:prstGeom>
          </p:spPr>
          <p:txBody>
            <a:bodyPr lIns="0" tIns="0" rIns="0" bIns="0" rtlCol="0" anchor="t">
              <a:spAutoFit/>
            </a:bodyPr>
            <a:lstStyle/>
            <a:p>
              <a:pPr algn="ctr">
                <a:lnSpc>
                  <a:spcPts val="4119"/>
                </a:lnSpc>
              </a:pPr>
              <a:r>
                <a:rPr lang="en-US" sz="2900" spc="95">
                  <a:solidFill>
                    <a:srgbClr val="FAFFF4"/>
                  </a:solidFill>
                  <a:latin typeface="Open Sans"/>
                </a:rPr>
                <a:t> Compostional Tool</a:t>
              </a:r>
            </a:p>
          </p:txBody>
        </p:sp>
        <p:sp>
          <p:nvSpPr>
            <p:cNvPr id="8" name="TextBox 8"/>
            <p:cNvSpPr txBox="1"/>
            <p:nvPr/>
          </p:nvSpPr>
          <p:spPr>
            <a:xfrm>
              <a:off x="0" y="5760590"/>
              <a:ext cx="6582838" cy="3874770"/>
            </a:xfrm>
            <a:prstGeom prst="rect">
              <a:avLst/>
            </a:prstGeom>
          </p:spPr>
          <p:txBody>
            <a:bodyPr lIns="0" tIns="0" rIns="0" bIns="0" rtlCol="0" anchor="t">
              <a:spAutoFit/>
            </a:bodyPr>
            <a:lstStyle/>
            <a:p>
              <a:pPr algn="just">
                <a:lnSpc>
                  <a:spcPts val="3959"/>
                </a:lnSpc>
              </a:pPr>
              <a:r>
                <a:rPr lang="en-US" sz="2400">
                  <a:solidFill>
                    <a:srgbClr val="FAFFF4"/>
                  </a:solidFill>
                  <a:latin typeface="Open Sans"/>
                </a:rPr>
                <a:t>Unlike most musical toys for children, the spinmaster 3D not just allows users to play melodies but rather enables kids to use it as a music composition tool with a greater focus on the overall tune</a:t>
              </a:r>
            </a:p>
          </p:txBody>
        </p:sp>
      </p:grpSp>
      <p:grpSp>
        <p:nvGrpSpPr>
          <p:cNvPr id="9" name="Group 9"/>
          <p:cNvGrpSpPr/>
          <p:nvPr/>
        </p:nvGrpSpPr>
        <p:grpSpPr>
          <a:xfrm>
            <a:off x="1648632" y="2250193"/>
            <a:ext cx="4259795" cy="7650630"/>
            <a:chOff x="0" y="0"/>
            <a:chExt cx="5679727" cy="10200840"/>
          </a:xfrm>
        </p:grpSpPr>
        <p:sp>
          <p:nvSpPr>
            <p:cNvPr id="10" name="Freeform 10"/>
            <p:cNvSpPr/>
            <p:nvPr/>
          </p:nvSpPr>
          <p:spPr>
            <a:xfrm>
              <a:off x="718564" y="0"/>
              <a:ext cx="4242598" cy="3245588"/>
            </a:xfrm>
            <a:custGeom>
              <a:avLst/>
              <a:gdLst/>
              <a:ahLst/>
              <a:cxnLst/>
              <a:rect l="l" t="t" r="r" b="b"/>
              <a:pathLst>
                <a:path w="4242598" h="3245588">
                  <a:moveTo>
                    <a:pt x="0" y="0"/>
                  </a:moveTo>
                  <a:lnTo>
                    <a:pt x="4242598" y="0"/>
                  </a:lnTo>
                  <a:lnTo>
                    <a:pt x="4242598" y="3245588"/>
                  </a:lnTo>
                  <a:lnTo>
                    <a:pt x="0" y="3245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TextBox 11"/>
            <p:cNvSpPr txBox="1"/>
            <p:nvPr/>
          </p:nvSpPr>
          <p:spPr>
            <a:xfrm>
              <a:off x="965983" y="3543458"/>
              <a:ext cx="3747760" cy="1330210"/>
            </a:xfrm>
            <a:prstGeom prst="rect">
              <a:avLst/>
            </a:prstGeom>
          </p:spPr>
          <p:txBody>
            <a:bodyPr lIns="0" tIns="0" rIns="0" bIns="0" rtlCol="0" anchor="t">
              <a:spAutoFit/>
            </a:bodyPr>
            <a:lstStyle/>
            <a:p>
              <a:pPr algn="ctr">
                <a:lnSpc>
                  <a:spcPts val="4119"/>
                </a:lnSpc>
              </a:pPr>
              <a:r>
                <a:rPr lang="en-US" sz="2900" spc="95">
                  <a:solidFill>
                    <a:srgbClr val="FAFFF4"/>
                  </a:solidFill>
                  <a:latin typeface="Open Sans"/>
                </a:rPr>
                <a:t>Introduction to Music Theory</a:t>
              </a:r>
            </a:p>
          </p:txBody>
        </p:sp>
        <p:sp>
          <p:nvSpPr>
            <p:cNvPr id="12" name="TextBox 12"/>
            <p:cNvSpPr txBox="1"/>
            <p:nvPr/>
          </p:nvSpPr>
          <p:spPr>
            <a:xfrm>
              <a:off x="0" y="5665670"/>
              <a:ext cx="5679727" cy="4535170"/>
            </a:xfrm>
            <a:prstGeom prst="rect">
              <a:avLst/>
            </a:prstGeom>
          </p:spPr>
          <p:txBody>
            <a:bodyPr lIns="0" tIns="0" rIns="0" bIns="0" rtlCol="0" anchor="t">
              <a:spAutoFit/>
            </a:bodyPr>
            <a:lstStyle/>
            <a:p>
              <a:pPr algn="just">
                <a:lnSpc>
                  <a:spcPts val="3959"/>
                </a:lnSpc>
              </a:pPr>
              <a:r>
                <a:rPr lang="en-US" sz="2400">
                  <a:solidFill>
                    <a:srgbClr val="FAFFF4"/>
                  </a:solidFill>
                  <a:latin typeface="Open Sans"/>
                </a:rPr>
                <a:t>By associating each note to a notebox of a particular height the device helps the user memorise the notes in music by tapping into a childs keen sense of </a:t>
              </a:r>
              <a:r>
                <a:rPr lang="en-US" sz="2400">
                  <a:solidFill>
                    <a:srgbClr val="FAFFF4"/>
                  </a:solidFill>
                  <a:latin typeface="Open Sans Bold"/>
                </a:rPr>
                <a:t>visual memory</a:t>
              </a:r>
              <a:r>
                <a:rPr lang="en-US" sz="2400">
                  <a:solidFill>
                    <a:srgbClr val="FAFFF4"/>
                  </a:solidFill>
                  <a:latin typeface="Open Sans"/>
                </a:rPr>
                <a:t>  </a:t>
              </a:r>
            </a:p>
            <a:p>
              <a:pPr algn="just">
                <a:lnSpc>
                  <a:spcPts val="3959"/>
                </a:lnSpc>
              </a:pPr>
              <a:endParaRPr lang="en-US" sz="2400">
                <a:solidFill>
                  <a:srgbClr val="FAFFF4"/>
                </a:solidFill>
                <a:latin typeface="Open Sans"/>
              </a:endParaRPr>
            </a:p>
          </p:txBody>
        </p:sp>
      </p:grpSp>
      <p:grpSp>
        <p:nvGrpSpPr>
          <p:cNvPr id="13" name="Group 13"/>
          <p:cNvGrpSpPr/>
          <p:nvPr/>
        </p:nvGrpSpPr>
        <p:grpSpPr>
          <a:xfrm>
            <a:off x="12042620" y="2207578"/>
            <a:ext cx="4153962" cy="7197945"/>
            <a:chOff x="0" y="0"/>
            <a:chExt cx="5538616" cy="9597260"/>
          </a:xfrm>
        </p:grpSpPr>
        <p:sp>
          <p:nvSpPr>
            <p:cNvPr id="14" name="Freeform 14"/>
            <p:cNvSpPr/>
            <p:nvPr/>
          </p:nvSpPr>
          <p:spPr>
            <a:xfrm>
              <a:off x="1315985" y="0"/>
              <a:ext cx="2906647" cy="3521268"/>
            </a:xfrm>
            <a:custGeom>
              <a:avLst/>
              <a:gdLst/>
              <a:ahLst/>
              <a:cxnLst/>
              <a:rect l="l" t="t" r="r" b="b"/>
              <a:pathLst>
                <a:path w="2906647" h="3521268">
                  <a:moveTo>
                    <a:pt x="0" y="0"/>
                  </a:moveTo>
                  <a:lnTo>
                    <a:pt x="2906646" y="0"/>
                  </a:lnTo>
                  <a:lnTo>
                    <a:pt x="2906646" y="3521268"/>
                  </a:lnTo>
                  <a:lnTo>
                    <a:pt x="0" y="35212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5" name="TextBox 15"/>
            <p:cNvSpPr txBox="1"/>
            <p:nvPr/>
          </p:nvSpPr>
          <p:spPr>
            <a:xfrm>
              <a:off x="895428" y="3600278"/>
              <a:ext cx="3747760" cy="1330210"/>
            </a:xfrm>
            <a:prstGeom prst="rect">
              <a:avLst/>
            </a:prstGeom>
          </p:spPr>
          <p:txBody>
            <a:bodyPr lIns="0" tIns="0" rIns="0" bIns="0" rtlCol="0" anchor="t">
              <a:spAutoFit/>
            </a:bodyPr>
            <a:lstStyle/>
            <a:p>
              <a:pPr algn="ctr">
                <a:lnSpc>
                  <a:spcPts val="4119"/>
                </a:lnSpc>
              </a:pPr>
              <a:r>
                <a:rPr lang="en-US" sz="2900" spc="95">
                  <a:solidFill>
                    <a:srgbClr val="FAFFF4"/>
                  </a:solidFill>
                  <a:latin typeface="Open Sans"/>
                </a:rPr>
                <a:t>Unlocking Creativity</a:t>
              </a:r>
            </a:p>
          </p:txBody>
        </p:sp>
        <p:sp>
          <p:nvSpPr>
            <p:cNvPr id="16" name="TextBox 16"/>
            <p:cNvSpPr txBox="1"/>
            <p:nvPr/>
          </p:nvSpPr>
          <p:spPr>
            <a:xfrm>
              <a:off x="0" y="5722490"/>
              <a:ext cx="5538616" cy="3874770"/>
            </a:xfrm>
            <a:prstGeom prst="rect">
              <a:avLst/>
            </a:prstGeom>
          </p:spPr>
          <p:txBody>
            <a:bodyPr lIns="0" tIns="0" rIns="0" bIns="0" rtlCol="0" anchor="t">
              <a:spAutoFit/>
            </a:bodyPr>
            <a:lstStyle/>
            <a:p>
              <a:pPr algn="just">
                <a:lnSpc>
                  <a:spcPts val="3959"/>
                </a:lnSpc>
              </a:pPr>
              <a:r>
                <a:rPr lang="en-US" sz="2400">
                  <a:solidFill>
                    <a:srgbClr val="FAFFF4"/>
                  </a:solidFill>
                  <a:latin typeface="Open Sans"/>
                </a:rPr>
                <a:t>Helps foster creativity by allowing children to create a symphony by building a visual composition of varying heights. Building a bridge between audi and visial arts.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3884" y="2957975"/>
            <a:ext cx="9220787" cy="6546250"/>
          </a:xfrm>
          <a:custGeom>
            <a:avLst/>
            <a:gdLst/>
            <a:ahLst/>
            <a:cxnLst/>
            <a:rect l="l" t="t" r="r" b="b"/>
            <a:pathLst>
              <a:path w="9220787" h="6546250">
                <a:moveTo>
                  <a:pt x="0" y="0"/>
                </a:moveTo>
                <a:lnTo>
                  <a:pt x="9220787" y="0"/>
                </a:lnTo>
                <a:lnTo>
                  <a:pt x="9220787" y="6546250"/>
                </a:lnTo>
                <a:lnTo>
                  <a:pt x="0" y="6546250"/>
                </a:lnTo>
                <a:lnTo>
                  <a:pt x="0" y="0"/>
                </a:lnTo>
                <a:close/>
              </a:path>
            </a:pathLst>
          </a:custGeom>
          <a:blipFill>
            <a:blip r:embed="rId2"/>
            <a:stretch>
              <a:fillRect l="-8000" t="-32475" r="-6159" b="-28325"/>
            </a:stretch>
          </a:blipFill>
        </p:spPr>
        <p:txBody>
          <a:bodyPr/>
          <a:lstStyle/>
          <a:p>
            <a:endParaRPr lang="en-IN"/>
          </a:p>
        </p:txBody>
      </p:sp>
      <p:sp>
        <p:nvSpPr>
          <p:cNvPr id="3" name="TextBox 3"/>
          <p:cNvSpPr txBox="1"/>
          <p:nvPr/>
        </p:nvSpPr>
        <p:spPr>
          <a:xfrm>
            <a:off x="659068" y="1019711"/>
            <a:ext cx="9780332" cy="1108958"/>
          </a:xfrm>
          <a:prstGeom prst="rect">
            <a:avLst/>
          </a:prstGeom>
        </p:spPr>
        <p:txBody>
          <a:bodyPr wrap="square" lIns="0" tIns="0" rIns="0" bIns="0" rtlCol="0" anchor="t">
            <a:spAutoFit/>
          </a:bodyPr>
          <a:lstStyle/>
          <a:p>
            <a:pPr algn="ctr">
              <a:lnSpc>
                <a:spcPts val="8232"/>
              </a:lnSpc>
            </a:pPr>
            <a:r>
              <a:rPr lang="en-US" sz="8400" spc="168" dirty="0">
                <a:solidFill>
                  <a:srgbClr val="303030"/>
                </a:solidFill>
                <a:latin typeface="Knewave"/>
              </a:rPr>
              <a:t>FORM INSPIRATION</a:t>
            </a:r>
          </a:p>
        </p:txBody>
      </p:sp>
      <p:sp>
        <p:nvSpPr>
          <p:cNvPr id="4" name="TextBox 4"/>
          <p:cNvSpPr txBox="1"/>
          <p:nvPr/>
        </p:nvSpPr>
        <p:spPr>
          <a:xfrm>
            <a:off x="10930694" y="2360475"/>
            <a:ext cx="6812495" cy="6892290"/>
          </a:xfrm>
          <a:prstGeom prst="rect">
            <a:avLst/>
          </a:prstGeom>
        </p:spPr>
        <p:txBody>
          <a:bodyPr lIns="0" tIns="0" rIns="0" bIns="0" rtlCol="0" anchor="t">
            <a:spAutoFit/>
          </a:bodyPr>
          <a:lstStyle/>
          <a:p>
            <a:pPr algn="just">
              <a:lnSpc>
                <a:spcPts val="3959"/>
              </a:lnSpc>
            </a:pPr>
            <a:r>
              <a:rPr lang="en-US" sz="2400">
                <a:solidFill>
                  <a:srgbClr val="373535"/>
                </a:solidFill>
                <a:latin typeface="Open Sans"/>
              </a:rPr>
              <a:t>The sleek and modern design of the Spin Master-3D, </a:t>
            </a:r>
            <a:r>
              <a:rPr lang="en-US" sz="2400">
                <a:solidFill>
                  <a:srgbClr val="373535"/>
                </a:solidFill>
                <a:latin typeface="Open Sans Bold"/>
              </a:rPr>
              <a:t>captures the imagination of children who are naturally drawn to innovative and futuristic gadgets.</a:t>
            </a:r>
          </a:p>
          <a:p>
            <a:pPr algn="just">
              <a:lnSpc>
                <a:spcPts val="3959"/>
              </a:lnSpc>
            </a:pPr>
            <a:endParaRPr lang="en-US" sz="2400">
              <a:solidFill>
                <a:srgbClr val="373535"/>
              </a:solidFill>
              <a:latin typeface="Open Sans Bold"/>
            </a:endParaRPr>
          </a:p>
          <a:p>
            <a:pPr algn="just">
              <a:lnSpc>
                <a:spcPts val="3959"/>
              </a:lnSpc>
            </a:pPr>
            <a:r>
              <a:rPr lang="en-US" sz="2400">
                <a:solidFill>
                  <a:srgbClr val="373535"/>
                </a:solidFill>
                <a:latin typeface="Open Sans"/>
              </a:rPr>
              <a:t>The visually striking appearance, with its </a:t>
            </a:r>
            <a:r>
              <a:rPr lang="en-US" sz="2400">
                <a:solidFill>
                  <a:srgbClr val="373535"/>
                </a:solidFill>
                <a:latin typeface="Open Sans Bold"/>
              </a:rPr>
              <a:t>clean lines and accent colors</a:t>
            </a:r>
            <a:r>
              <a:rPr lang="en-US" sz="2400">
                <a:solidFill>
                  <a:srgbClr val="373535"/>
                </a:solidFill>
                <a:latin typeface="Open Sans"/>
              </a:rPr>
              <a:t>, creates an immediate sense of excitement and curiosity. By mirroring the aesthetics of modern technology, the Spin Master 3D not only engages children on a sensory level but also cultivates a sense of empowerment and creativity, </a:t>
            </a:r>
            <a:r>
              <a:rPr lang="en-US" sz="2400">
                <a:solidFill>
                  <a:srgbClr val="373535"/>
                </a:solidFill>
                <a:latin typeface="Open Sans Bold"/>
              </a:rPr>
              <a:t>encouraging them to explore and experiment with music in a fun and captivating way.</a:t>
            </a:r>
          </a:p>
        </p:txBody>
      </p:sp>
      <p:sp>
        <p:nvSpPr>
          <p:cNvPr id="5" name="TextBox 5"/>
          <p:cNvSpPr txBox="1"/>
          <p:nvPr/>
        </p:nvSpPr>
        <p:spPr>
          <a:xfrm>
            <a:off x="10930694" y="625762"/>
            <a:ext cx="6812495" cy="1443990"/>
          </a:xfrm>
          <a:prstGeom prst="rect">
            <a:avLst/>
          </a:prstGeom>
        </p:spPr>
        <p:txBody>
          <a:bodyPr lIns="0" tIns="0" rIns="0" bIns="0" rtlCol="0" anchor="t">
            <a:spAutoFit/>
          </a:bodyPr>
          <a:lstStyle/>
          <a:p>
            <a:pPr algn="just">
              <a:lnSpc>
                <a:spcPts val="3959"/>
              </a:lnSpc>
            </a:pPr>
            <a:r>
              <a:rPr lang="en-US" sz="2400" spc="-4">
                <a:solidFill>
                  <a:srgbClr val="373535"/>
                </a:solidFill>
                <a:latin typeface="Open Sans"/>
              </a:rPr>
              <a:t>Design for the Spin Master 3D drew inspiration from </a:t>
            </a:r>
            <a:r>
              <a:rPr lang="en-US" sz="2400" spc="-4">
                <a:solidFill>
                  <a:srgbClr val="373535"/>
                </a:solidFill>
                <a:latin typeface="Open Sans Bold"/>
              </a:rPr>
              <a:t>modern turntables</a:t>
            </a:r>
            <a:r>
              <a:rPr lang="en-US" sz="2400" spc="-4">
                <a:solidFill>
                  <a:srgbClr val="373535"/>
                </a:solidFill>
                <a:latin typeface="Open Sans"/>
              </a:rPr>
              <a:t>, combining sleek aesthetics with intuitive functionality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FF4"/>
        </a:solidFill>
        <a:effectLst/>
      </p:bgPr>
    </p:bg>
    <p:spTree>
      <p:nvGrpSpPr>
        <p:cNvPr id="1" name=""/>
        <p:cNvGrpSpPr/>
        <p:nvPr/>
      </p:nvGrpSpPr>
      <p:grpSpPr>
        <a:xfrm>
          <a:off x="0" y="0"/>
          <a:ext cx="0" cy="0"/>
          <a:chOff x="0" y="0"/>
          <a:chExt cx="0" cy="0"/>
        </a:xfrm>
      </p:grpSpPr>
      <p:sp>
        <p:nvSpPr>
          <p:cNvPr id="2" name="TextBox 2"/>
          <p:cNvSpPr txBox="1"/>
          <p:nvPr/>
        </p:nvSpPr>
        <p:spPr>
          <a:xfrm>
            <a:off x="0" y="654629"/>
            <a:ext cx="18288000" cy="2209800"/>
          </a:xfrm>
          <a:prstGeom prst="rect">
            <a:avLst/>
          </a:prstGeom>
        </p:spPr>
        <p:txBody>
          <a:bodyPr lIns="0" tIns="0" rIns="0" bIns="0" rtlCol="0" anchor="t">
            <a:spAutoFit/>
          </a:bodyPr>
          <a:lstStyle/>
          <a:p>
            <a:pPr algn="ctr">
              <a:lnSpc>
                <a:spcPts val="12870"/>
              </a:lnSpc>
            </a:pPr>
            <a:r>
              <a:rPr lang="en-US" sz="11000" spc="220" dirty="0">
                <a:solidFill>
                  <a:srgbClr val="065B4C"/>
                </a:solidFill>
                <a:latin typeface="Knewave"/>
              </a:rPr>
              <a:t>COMPONENTS</a:t>
            </a:r>
          </a:p>
          <a:p>
            <a:pPr algn="ctr">
              <a:lnSpc>
                <a:spcPts val="4679"/>
              </a:lnSpc>
            </a:pPr>
            <a:r>
              <a:rPr lang="en-US" sz="3999" spc="79" dirty="0">
                <a:solidFill>
                  <a:srgbClr val="00B796"/>
                </a:solidFill>
                <a:latin typeface="Knewave"/>
              </a:rPr>
              <a:t>BUILDING BLOCKS OF CREATIVITY</a:t>
            </a:r>
          </a:p>
        </p:txBody>
      </p:sp>
      <p:sp>
        <p:nvSpPr>
          <p:cNvPr id="3" name="Freeform 3"/>
          <p:cNvSpPr/>
          <p:nvPr/>
        </p:nvSpPr>
        <p:spPr>
          <a:xfrm rot="1036724">
            <a:off x="10876767" y="5462098"/>
            <a:ext cx="10923120" cy="4511723"/>
          </a:xfrm>
          <a:custGeom>
            <a:avLst/>
            <a:gdLst/>
            <a:ahLst/>
            <a:cxnLst/>
            <a:rect l="l" t="t" r="r" b="b"/>
            <a:pathLst>
              <a:path w="10923120" h="4511723">
                <a:moveTo>
                  <a:pt x="0" y="0"/>
                </a:moveTo>
                <a:lnTo>
                  <a:pt x="10923120" y="0"/>
                </a:lnTo>
                <a:lnTo>
                  <a:pt x="10923120" y="4511724"/>
                </a:lnTo>
                <a:lnTo>
                  <a:pt x="0" y="4511724"/>
                </a:lnTo>
                <a:lnTo>
                  <a:pt x="0" y="0"/>
                </a:lnTo>
                <a:close/>
              </a:path>
            </a:pathLst>
          </a:custGeom>
          <a:blipFill>
            <a:blip r:embed="rId2">
              <a:extLst>
                <a:ext uri="{96DAC541-7B7A-43D3-8B79-37D633B846F1}">
                  <asvg:svgBlip xmlns:asvg="http://schemas.microsoft.com/office/drawing/2016/SVG/main" r:embed="rId3"/>
                </a:ext>
              </a:extLst>
            </a:blip>
            <a:stretch>
              <a:fillRect l="-1029" r="-1029"/>
            </a:stretch>
          </a:blipFill>
        </p:spPr>
        <p:txBody>
          <a:bodyPr/>
          <a:lstStyle/>
          <a:p>
            <a:endParaRPr lang="en-IN"/>
          </a:p>
        </p:txBody>
      </p:sp>
      <p:grpSp>
        <p:nvGrpSpPr>
          <p:cNvPr id="4" name="Group 4"/>
          <p:cNvGrpSpPr>
            <a:grpSpLocks noChangeAspect="1"/>
          </p:cNvGrpSpPr>
          <p:nvPr/>
        </p:nvGrpSpPr>
        <p:grpSpPr>
          <a:xfrm rot="-8592365">
            <a:off x="60403" y="80756"/>
            <a:ext cx="378633" cy="327633"/>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6" name="Group 6"/>
          <p:cNvGrpSpPr>
            <a:grpSpLocks noChangeAspect="1"/>
          </p:cNvGrpSpPr>
          <p:nvPr/>
        </p:nvGrpSpPr>
        <p:grpSpPr>
          <a:xfrm rot="10282571">
            <a:off x="1866725" y="455070"/>
            <a:ext cx="378633" cy="32763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8" name="Group 8"/>
          <p:cNvGrpSpPr>
            <a:grpSpLocks noChangeAspect="1"/>
          </p:cNvGrpSpPr>
          <p:nvPr/>
        </p:nvGrpSpPr>
        <p:grpSpPr>
          <a:xfrm rot="2440905">
            <a:off x="697991" y="1644562"/>
            <a:ext cx="378633" cy="327633"/>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10" name="Group 10"/>
          <p:cNvGrpSpPr>
            <a:grpSpLocks noChangeAspect="1"/>
          </p:cNvGrpSpPr>
          <p:nvPr/>
        </p:nvGrpSpPr>
        <p:grpSpPr>
          <a:xfrm rot="7643113">
            <a:off x="294344" y="3528000"/>
            <a:ext cx="378633" cy="327633"/>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sp>
        <p:nvSpPr>
          <p:cNvPr id="12" name="TextBox 12"/>
          <p:cNvSpPr txBox="1"/>
          <p:nvPr/>
        </p:nvSpPr>
        <p:spPr>
          <a:xfrm>
            <a:off x="2209800" y="3977567"/>
            <a:ext cx="6528926" cy="4730496"/>
          </a:xfrm>
          <a:prstGeom prst="rect">
            <a:avLst/>
          </a:prstGeom>
        </p:spPr>
        <p:txBody>
          <a:bodyPr lIns="0" tIns="0" rIns="0" bIns="0" rtlCol="0" anchor="t">
            <a:spAutoFit/>
          </a:bodyPr>
          <a:lstStyle/>
          <a:p>
            <a:pPr>
              <a:lnSpc>
                <a:spcPts val="6372"/>
              </a:lnSpc>
            </a:pPr>
            <a:r>
              <a:rPr lang="en-US" sz="3600" dirty="0">
                <a:solidFill>
                  <a:srgbClr val="333333"/>
                </a:solidFill>
                <a:latin typeface="Open Sans Bold"/>
              </a:rPr>
              <a:t>Arduino Microcontroller </a:t>
            </a:r>
            <a:r>
              <a:rPr lang="en-US" sz="3600" dirty="0">
                <a:solidFill>
                  <a:srgbClr val="333333"/>
                </a:solidFill>
                <a:latin typeface="Open Sans"/>
              </a:rPr>
              <a:t>x1</a:t>
            </a:r>
          </a:p>
          <a:p>
            <a:pPr>
              <a:lnSpc>
                <a:spcPts val="6372"/>
              </a:lnSpc>
            </a:pPr>
            <a:r>
              <a:rPr lang="en-US" sz="3600" dirty="0">
                <a:solidFill>
                  <a:srgbClr val="333333"/>
                </a:solidFill>
                <a:latin typeface="Open Sans Bold"/>
              </a:rPr>
              <a:t>Laser IR Sensor </a:t>
            </a:r>
            <a:r>
              <a:rPr lang="en-US" sz="3600" dirty="0">
                <a:solidFill>
                  <a:srgbClr val="333333"/>
                </a:solidFill>
                <a:latin typeface="Open Sans"/>
              </a:rPr>
              <a:t>x1</a:t>
            </a:r>
          </a:p>
          <a:p>
            <a:pPr>
              <a:lnSpc>
                <a:spcPts val="6372"/>
              </a:lnSpc>
            </a:pPr>
            <a:r>
              <a:rPr lang="en-US" sz="3600" dirty="0">
                <a:solidFill>
                  <a:srgbClr val="333333"/>
                </a:solidFill>
                <a:latin typeface="Open Sans Bold"/>
              </a:rPr>
              <a:t>Potentiometer </a:t>
            </a:r>
            <a:r>
              <a:rPr lang="en-US" sz="3600" dirty="0">
                <a:solidFill>
                  <a:srgbClr val="333333"/>
                </a:solidFill>
                <a:latin typeface="Open Sans"/>
              </a:rPr>
              <a:t>x1</a:t>
            </a:r>
          </a:p>
          <a:p>
            <a:pPr>
              <a:lnSpc>
                <a:spcPts val="6372"/>
              </a:lnSpc>
            </a:pPr>
            <a:r>
              <a:rPr lang="en-US" sz="3600" dirty="0">
                <a:solidFill>
                  <a:srgbClr val="333333"/>
                </a:solidFill>
                <a:latin typeface="Open Sans Bold"/>
              </a:rPr>
              <a:t>Buzzer </a:t>
            </a:r>
            <a:r>
              <a:rPr lang="en-US" sz="3600" dirty="0">
                <a:solidFill>
                  <a:srgbClr val="333333"/>
                </a:solidFill>
                <a:latin typeface="Open Sans"/>
              </a:rPr>
              <a:t>x1</a:t>
            </a:r>
          </a:p>
          <a:p>
            <a:pPr>
              <a:lnSpc>
                <a:spcPts val="6372"/>
              </a:lnSpc>
            </a:pPr>
            <a:r>
              <a:rPr lang="en-US" sz="3600" dirty="0">
                <a:solidFill>
                  <a:srgbClr val="333333"/>
                </a:solidFill>
                <a:latin typeface="Open Sans Bold"/>
              </a:rPr>
              <a:t>RGB Bulbs </a:t>
            </a:r>
            <a:r>
              <a:rPr lang="en-US" sz="3600" dirty="0">
                <a:solidFill>
                  <a:srgbClr val="333333"/>
                </a:solidFill>
                <a:latin typeface="Open Sans"/>
              </a:rPr>
              <a:t>x8</a:t>
            </a:r>
          </a:p>
          <a:p>
            <a:pPr>
              <a:lnSpc>
                <a:spcPts val="6372"/>
              </a:lnSpc>
            </a:pPr>
            <a:r>
              <a:rPr lang="en-US" sz="3600" dirty="0">
                <a:solidFill>
                  <a:srgbClr val="333333"/>
                </a:solidFill>
                <a:latin typeface="Open Sans Bold"/>
              </a:rPr>
              <a:t>Chassis - </a:t>
            </a:r>
            <a:r>
              <a:rPr lang="en-US" sz="3600" dirty="0" err="1">
                <a:solidFill>
                  <a:srgbClr val="333333"/>
                </a:solidFill>
                <a:latin typeface="Open Sans Bold"/>
              </a:rPr>
              <a:t>Sunboard</a:t>
            </a:r>
            <a:r>
              <a:rPr lang="en-US" sz="3600" dirty="0">
                <a:solidFill>
                  <a:srgbClr val="333333"/>
                </a:solidFill>
                <a:latin typeface="Open Sans Bold"/>
              </a:rPr>
              <a:t> &amp; Acrylic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FF4"/>
        </a:solidFill>
        <a:effectLst/>
      </p:bgPr>
    </p:bg>
    <p:spTree>
      <p:nvGrpSpPr>
        <p:cNvPr id="1" name=""/>
        <p:cNvGrpSpPr/>
        <p:nvPr/>
      </p:nvGrpSpPr>
      <p:grpSpPr>
        <a:xfrm>
          <a:off x="0" y="0"/>
          <a:ext cx="0" cy="0"/>
          <a:chOff x="0" y="0"/>
          <a:chExt cx="0" cy="0"/>
        </a:xfrm>
      </p:grpSpPr>
      <p:sp>
        <p:nvSpPr>
          <p:cNvPr id="2" name="Freeform 2"/>
          <p:cNvSpPr/>
          <p:nvPr/>
        </p:nvSpPr>
        <p:spPr>
          <a:xfrm>
            <a:off x="3227881" y="2031424"/>
            <a:ext cx="12284065" cy="6260680"/>
          </a:xfrm>
          <a:custGeom>
            <a:avLst/>
            <a:gdLst/>
            <a:ahLst/>
            <a:cxnLst/>
            <a:rect l="l" t="t" r="r" b="b"/>
            <a:pathLst>
              <a:path w="12284065" h="6260680">
                <a:moveTo>
                  <a:pt x="0" y="0"/>
                </a:moveTo>
                <a:lnTo>
                  <a:pt x="12284065" y="0"/>
                </a:lnTo>
                <a:lnTo>
                  <a:pt x="12284065" y="6260681"/>
                </a:lnTo>
                <a:lnTo>
                  <a:pt x="0" y="6260681"/>
                </a:lnTo>
                <a:lnTo>
                  <a:pt x="0" y="0"/>
                </a:lnTo>
                <a:close/>
              </a:path>
            </a:pathLst>
          </a:custGeom>
          <a:blipFill>
            <a:blip r:embed="rId2"/>
            <a:stretch>
              <a:fillRect l="-1704" r="-3067" b="-5573"/>
            </a:stretch>
          </a:blipFill>
        </p:spPr>
        <p:txBody>
          <a:bodyPr/>
          <a:lstStyle/>
          <a:p>
            <a:endParaRPr lang="en-IN"/>
          </a:p>
        </p:txBody>
      </p:sp>
      <p:sp>
        <p:nvSpPr>
          <p:cNvPr id="3" name="TextBox 3"/>
          <p:cNvSpPr txBox="1"/>
          <p:nvPr/>
        </p:nvSpPr>
        <p:spPr>
          <a:xfrm>
            <a:off x="0" y="485233"/>
            <a:ext cx="18288000" cy="772287"/>
          </a:xfrm>
          <a:prstGeom prst="rect">
            <a:avLst/>
          </a:prstGeom>
        </p:spPr>
        <p:txBody>
          <a:bodyPr lIns="0" tIns="0" rIns="0" bIns="0" rtlCol="0" anchor="t">
            <a:spAutoFit/>
          </a:bodyPr>
          <a:lstStyle/>
          <a:p>
            <a:pPr algn="ctr">
              <a:lnSpc>
                <a:spcPts val="6083"/>
              </a:lnSpc>
            </a:pPr>
            <a:r>
              <a:rPr lang="en-US" sz="5199" spc="103">
                <a:solidFill>
                  <a:srgbClr val="00B796"/>
                </a:solidFill>
                <a:latin typeface="Knewave"/>
              </a:rPr>
              <a:t>SIMPLIFIED </a:t>
            </a:r>
            <a:r>
              <a:rPr lang="en-US" sz="5199" spc="103">
                <a:solidFill>
                  <a:srgbClr val="065B4C"/>
                </a:solidFill>
                <a:latin typeface="Knewave"/>
              </a:rPr>
              <a:t>SYSTEM ARCHITECURE</a:t>
            </a:r>
          </a:p>
        </p:txBody>
      </p:sp>
      <p:sp>
        <p:nvSpPr>
          <p:cNvPr id="4" name="AutoShape 4"/>
          <p:cNvSpPr/>
          <p:nvPr/>
        </p:nvSpPr>
        <p:spPr>
          <a:xfrm>
            <a:off x="11966509" y="7927086"/>
            <a:ext cx="0" cy="710017"/>
          </a:xfrm>
          <a:prstGeom prst="line">
            <a:avLst/>
          </a:prstGeom>
          <a:ln w="38100" cap="flat">
            <a:solidFill>
              <a:srgbClr val="000000"/>
            </a:solidFill>
            <a:prstDash val="solid"/>
            <a:headEnd type="none" w="sm" len="sm"/>
            <a:tailEnd type="arrow" w="med" len="sm"/>
          </a:ln>
        </p:spPr>
        <p:txBody>
          <a:bodyPr/>
          <a:lstStyle/>
          <a:p>
            <a:endParaRPr lang="en-IN"/>
          </a:p>
        </p:txBody>
      </p:sp>
      <p:sp>
        <p:nvSpPr>
          <p:cNvPr id="5" name="AutoShape 5"/>
          <p:cNvSpPr/>
          <p:nvPr/>
        </p:nvSpPr>
        <p:spPr>
          <a:xfrm>
            <a:off x="16174646" y="6939407"/>
            <a:ext cx="0" cy="1352697"/>
          </a:xfrm>
          <a:prstGeom prst="line">
            <a:avLst/>
          </a:prstGeom>
          <a:ln w="38100" cap="flat">
            <a:solidFill>
              <a:srgbClr val="000000"/>
            </a:solidFill>
            <a:prstDash val="solid"/>
            <a:headEnd type="none" w="sm" len="sm"/>
            <a:tailEnd type="arrow" w="med" len="sm"/>
          </a:ln>
        </p:spPr>
        <p:txBody>
          <a:bodyPr/>
          <a:lstStyle/>
          <a:p>
            <a:endParaRPr lang="en-IN"/>
          </a:p>
        </p:txBody>
      </p:sp>
      <p:sp>
        <p:nvSpPr>
          <p:cNvPr id="6" name="AutoShape 6"/>
          <p:cNvSpPr/>
          <p:nvPr/>
        </p:nvSpPr>
        <p:spPr>
          <a:xfrm flipH="1">
            <a:off x="2306620" y="5880478"/>
            <a:ext cx="1911987" cy="0"/>
          </a:xfrm>
          <a:prstGeom prst="line">
            <a:avLst/>
          </a:prstGeom>
          <a:ln w="38100" cap="flat">
            <a:solidFill>
              <a:srgbClr val="000000"/>
            </a:solidFill>
            <a:prstDash val="solid"/>
            <a:headEnd type="diamond" w="lg" len="lg"/>
            <a:tailEnd type="arrow" w="med" len="sm"/>
          </a:ln>
        </p:spPr>
        <p:txBody>
          <a:bodyPr/>
          <a:lstStyle/>
          <a:p>
            <a:endParaRPr lang="en-IN"/>
          </a:p>
        </p:txBody>
      </p:sp>
      <p:sp>
        <p:nvSpPr>
          <p:cNvPr id="7" name="AutoShape 7"/>
          <p:cNvSpPr/>
          <p:nvPr/>
        </p:nvSpPr>
        <p:spPr>
          <a:xfrm flipH="1">
            <a:off x="12547079" y="6263059"/>
            <a:ext cx="0" cy="689998"/>
          </a:xfrm>
          <a:prstGeom prst="line">
            <a:avLst/>
          </a:prstGeom>
          <a:ln w="38100" cap="flat">
            <a:solidFill>
              <a:srgbClr val="000000"/>
            </a:solidFill>
            <a:prstDash val="solid"/>
            <a:headEnd type="none" w="sm" len="sm"/>
            <a:tailEnd type="arrow" w="med" len="sm"/>
          </a:ln>
        </p:spPr>
        <p:txBody>
          <a:bodyPr/>
          <a:lstStyle/>
          <a:p>
            <a:endParaRPr lang="en-IN"/>
          </a:p>
        </p:txBody>
      </p:sp>
      <p:sp>
        <p:nvSpPr>
          <p:cNvPr id="8" name="AutoShape 8"/>
          <p:cNvSpPr/>
          <p:nvPr/>
        </p:nvSpPr>
        <p:spPr>
          <a:xfrm>
            <a:off x="10342868" y="7927086"/>
            <a:ext cx="1623642" cy="0"/>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AutoShape 9"/>
          <p:cNvSpPr/>
          <p:nvPr/>
        </p:nvSpPr>
        <p:spPr>
          <a:xfrm>
            <a:off x="14968814" y="6919388"/>
            <a:ext cx="1205832" cy="0"/>
          </a:xfrm>
          <a:prstGeom prst="line">
            <a:avLst/>
          </a:prstGeom>
          <a:ln w="38100" cap="flat">
            <a:solidFill>
              <a:srgbClr val="000000"/>
            </a:solidFill>
            <a:prstDash val="solid"/>
            <a:headEnd type="none" w="sm" len="sm"/>
            <a:tailEnd type="none" w="sm" len="sm"/>
          </a:ln>
        </p:spPr>
        <p:txBody>
          <a:bodyPr/>
          <a:lstStyle/>
          <a:p>
            <a:endParaRPr lang="en-IN"/>
          </a:p>
        </p:txBody>
      </p:sp>
      <p:sp>
        <p:nvSpPr>
          <p:cNvPr id="10" name="AutoShape 10"/>
          <p:cNvSpPr/>
          <p:nvPr/>
        </p:nvSpPr>
        <p:spPr>
          <a:xfrm>
            <a:off x="11341246" y="6243039"/>
            <a:ext cx="1205832" cy="0"/>
          </a:xfrm>
          <a:prstGeom prst="line">
            <a:avLst/>
          </a:prstGeom>
          <a:ln w="38100" cap="flat">
            <a:solidFill>
              <a:srgbClr val="000000"/>
            </a:solidFill>
            <a:prstDash val="solid"/>
            <a:headEnd type="none" w="sm" len="sm"/>
            <a:tailEnd type="none" w="sm" len="sm"/>
          </a:ln>
        </p:spPr>
        <p:txBody>
          <a:bodyPr/>
          <a:lstStyle/>
          <a:p>
            <a:endParaRPr lang="en-IN"/>
          </a:p>
        </p:txBody>
      </p:sp>
      <p:sp>
        <p:nvSpPr>
          <p:cNvPr id="11" name="TextBox 11"/>
          <p:cNvSpPr txBox="1"/>
          <p:nvPr/>
        </p:nvSpPr>
        <p:spPr>
          <a:xfrm>
            <a:off x="841552" y="5685550"/>
            <a:ext cx="2169308" cy="715026"/>
          </a:xfrm>
          <a:prstGeom prst="rect">
            <a:avLst/>
          </a:prstGeom>
        </p:spPr>
        <p:txBody>
          <a:bodyPr lIns="0" tIns="0" rIns="0" bIns="0" rtlCol="0" anchor="t">
            <a:spAutoFit/>
          </a:bodyPr>
          <a:lstStyle/>
          <a:p>
            <a:pPr>
              <a:lnSpc>
                <a:spcPts val="2991"/>
              </a:lnSpc>
              <a:spcBef>
                <a:spcPct val="0"/>
              </a:spcBef>
            </a:pPr>
            <a:r>
              <a:rPr lang="en-US" sz="2136">
                <a:solidFill>
                  <a:srgbClr val="000000"/>
                </a:solidFill>
                <a:latin typeface="Open Sauce"/>
              </a:rPr>
              <a:t>Arduino Microcontroller</a:t>
            </a:r>
          </a:p>
        </p:txBody>
      </p:sp>
      <p:sp>
        <p:nvSpPr>
          <p:cNvPr id="12" name="TextBox 12"/>
          <p:cNvSpPr txBox="1"/>
          <p:nvPr/>
        </p:nvSpPr>
        <p:spPr>
          <a:xfrm>
            <a:off x="10970831" y="8776381"/>
            <a:ext cx="2080332" cy="715026"/>
          </a:xfrm>
          <a:prstGeom prst="rect">
            <a:avLst/>
          </a:prstGeom>
        </p:spPr>
        <p:txBody>
          <a:bodyPr lIns="0" tIns="0" rIns="0" bIns="0" rtlCol="0" anchor="t">
            <a:spAutoFit/>
          </a:bodyPr>
          <a:lstStyle/>
          <a:p>
            <a:pPr algn="ctr">
              <a:lnSpc>
                <a:spcPts val="2991"/>
              </a:lnSpc>
              <a:spcBef>
                <a:spcPct val="0"/>
              </a:spcBef>
            </a:pPr>
            <a:r>
              <a:rPr lang="en-US" sz="2136">
                <a:solidFill>
                  <a:srgbClr val="000000"/>
                </a:solidFill>
                <a:latin typeface="Open Sauce"/>
              </a:rPr>
              <a:t>Laser IR Sensor  (LiDAR)</a:t>
            </a:r>
          </a:p>
        </p:txBody>
      </p:sp>
      <p:sp>
        <p:nvSpPr>
          <p:cNvPr id="13" name="TextBox 13"/>
          <p:cNvSpPr txBox="1"/>
          <p:nvPr/>
        </p:nvSpPr>
        <p:spPr>
          <a:xfrm>
            <a:off x="15089992" y="8460293"/>
            <a:ext cx="2169308" cy="715026"/>
          </a:xfrm>
          <a:prstGeom prst="rect">
            <a:avLst/>
          </a:prstGeom>
        </p:spPr>
        <p:txBody>
          <a:bodyPr lIns="0" tIns="0" rIns="0" bIns="0" rtlCol="0" anchor="t">
            <a:spAutoFit/>
          </a:bodyPr>
          <a:lstStyle/>
          <a:p>
            <a:pPr algn="ctr">
              <a:lnSpc>
                <a:spcPts val="2991"/>
              </a:lnSpc>
              <a:spcBef>
                <a:spcPct val="0"/>
              </a:spcBef>
            </a:pPr>
            <a:r>
              <a:rPr lang="en-US" sz="2136">
                <a:solidFill>
                  <a:srgbClr val="000000"/>
                </a:solidFill>
                <a:latin typeface="Open Sauce"/>
              </a:rPr>
              <a:t>Buzzer for Audio Output</a:t>
            </a:r>
          </a:p>
        </p:txBody>
      </p:sp>
      <p:sp>
        <p:nvSpPr>
          <p:cNvPr id="14" name="TextBox 14"/>
          <p:cNvSpPr txBox="1"/>
          <p:nvPr/>
        </p:nvSpPr>
        <p:spPr>
          <a:xfrm>
            <a:off x="11966509" y="7062501"/>
            <a:ext cx="2169308" cy="344663"/>
          </a:xfrm>
          <a:prstGeom prst="rect">
            <a:avLst/>
          </a:prstGeom>
        </p:spPr>
        <p:txBody>
          <a:bodyPr lIns="0" tIns="0" rIns="0" bIns="0" rtlCol="0" anchor="t">
            <a:spAutoFit/>
          </a:bodyPr>
          <a:lstStyle/>
          <a:p>
            <a:pPr>
              <a:lnSpc>
                <a:spcPts val="2991"/>
              </a:lnSpc>
              <a:spcBef>
                <a:spcPct val="0"/>
              </a:spcBef>
            </a:pPr>
            <a:r>
              <a:rPr lang="en-US" sz="2136">
                <a:solidFill>
                  <a:srgbClr val="000000"/>
                </a:solidFill>
                <a:latin typeface="Open Sauce"/>
              </a:rPr>
              <a:t>RGB LED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F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8592365">
            <a:off x="60403" y="80756"/>
            <a:ext cx="378633" cy="327633"/>
            <a:chOff x="0" y="0"/>
            <a:chExt cx="6350000" cy="5499100"/>
          </a:xfrm>
        </p:grpSpPr>
        <p:sp>
          <p:nvSpPr>
            <p:cNvPr id="3" name="Freeform 3"/>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4" name="Group 4"/>
          <p:cNvGrpSpPr>
            <a:grpSpLocks noChangeAspect="1"/>
          </p:cNvGrpSpPr>
          <p:nvPr/>
        </p:nvGrpSpPr>
        <p:grpSpPr>
          <a:xfrm rot="10282571">
            <a:off x="1866725" y="455070"/>
            <a:ext cx="378633" cy="327633"/>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6" name="Group 6"/>
          <p:cNvGrpSpPr>
            <a:grpSpLocks noChangeAspect="1"/>
          </p:cNvGrpSpPr>
          <p:nvPr/>
        </p:nvGrpSpPr>
        <p:grpSpPr>
          <a:xfrm rot="2440905">
            <a:off x="697991" y="1644562"/>
            <a:ext cx="378633" cy="32763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8" name="Group 8"/>
          <p:cNvGrpSpPr>
            <a:grpSpLocks noChangeAspect="1"/>
          </p:cNvGrpSpPr>
          <p:nvPr/>
        </p:nvGrpSpPr>
        <p:grpSpPr>
          <a:xfrm rot="5612925">
            <a:off x="5515008" y="108531"/>
            <a:ext cx="378633" cy="327633"/>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10" name="Group 10"/>
          <p:cNvGrpSpPr>
            <a:grpSpLocks noChangeAspect="1"/>
          </p:cNvGrpSpPr>
          <p:nvPr/>
        </p:nvGrpSpPr>
        <p:grpSpPr>
          <a:xfrm rot="7643113">
            <a:off x="294344" y="3528000"/>
            <a:ext cx="378633" cy="327633"/>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0B796"/>
            </a:solidFill>
          </p:spPr>
          <p:txBody>
            <a:bodyPr/>
            <a:lstStyle/>
            <a:p>
              <a:endParaRPr lang="en-IN"/>
            </a:p>
          </p:txBody>
        </p:sp>
      </p:grpSp>
      <p:grpSp>
        <p:nvGrpSpPr>
          <p:cNvPr id="12" name="Group 12"/>
          <p:cNvGrpSpPr/>
          <p:nvPr/>
        </p:nvGrpSpPr>
        <p:grpSpPr>
          <a:xfrm>
            <a:off x="14715058" y="6010806"/>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BD0"/>
            </a:solidFill>
          </p:spPr>
          <p:txBody>
            <a:bodyPr/>
            <a:lstStyle/>
            <a:p>
              <a:endParaRPr lang="en-IN"/>
            </a:p>
          </p:txBody>
        </p:sp>
        <p:sp>
          <p:nvSpPr>
            <p:cNvPr id="14" name="TextBox 14"/>
            <p:cNvSpPr txBox="1"/>
            <p:nvPr/>
          </p:nvSpPr>
          <p:spPr>
            <a:xfrm>
              <a:off x="76200" y="-76200"/>
              <a:ext cx="660400" cy="812800"/>
            </a:xfrm>
            <a:prstGeom prst="rect">
              <a:avLst/>
            </a:prstGeom>
          </p:spPr>
          <p:txBody>
            <a:bodyPr lIns="50800" tIns="50800" rIns="50800" bIns="50800" rtlCol="0" anchor="ctr"/>
            <a:lstStyle/>
            <a:p>
              <a:pPr algn="ctr">
                <a:lnSpc>
                  <a:spcPts val="4603"/>
                </a:lnSpc>
              </a:pPr>
              <a:endParaRPr/>
            </a:p>
          </p:txBody>
        </p:sp>
      </p:grpSp>
      <p:sp>
        <p:nvSpPr>
          <p:cNvPr id="15" name="Freeform 15"/>
          <p:cNvSpPr/>
          <p:nvPr/>
        </p:nvSpPr>
        <p:spPr>
          <a:xfrm>
            <a:off x="13770710" y="5096745"/>
            <a:ext cx="4517290" cy="4462055"/>
          </a:xfrm>
          <a:custGeom>
            <a:avLst/>
            <a:gdLst/>
            <a:ahLst/>
            <a:cxnLst/>
            <a:rect l="l" t="t" r="r" b="b"/>
            <a:pathLst>
              <a:path w="4517290" h="4462055">
                <a:moveTo>
                  <a:pt x="0" y="0"/>
                </a:moveTo>
                <a:lnTo>
                  <a:pt x="4517290" y="0"/>
                </a:lnTo>
                <a:lnTo>
                  <a:pt x="4517290" y="4462055"/>
                </a:lnTo>
                <a:lnTo>
                  <a:pt x="0" y="4462055"/>
                </a:lnTo>
                <a:lnTo>
                  <a:pt x="0" y="0"/>
                </a:lnTo>
                <a:close/>
              </a:path>
            </a:pathLst>
          </a:custGeom>
          <a:blipFill>
            <a:blip r:embed="rId2"/>
            <a:stretch>
              <a:fillRect l="-120987" t="-52412" r="-133163" b="-59720"/>
            </a:stretch>
          </a:blipFill>
        </p:spPr>
        <p:txBody>
          <a:bodyPr/>
          <a:lstStyle/>
          <a:p>
            <a:endParaRPr lang="en-IN"/>
          </a:p>
        </p:txBody>
      </p:sp>
      <p:grpSp>
        <p:nvGrpSpPr>
          <p:cNvPr id="16" name="Group 16"/>
          <p:cNvGrpSpPr/>
          <p:nvPr/>
        </p:nvGrpSpPr>
        <p:grpSpPr>
          <a:xfrm>
            <a:off x="1693167" y="6009783"/>
            <a:ext cx="463644" cy="4636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18" name="TextBox 18"/>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FAFFF4"/>
                  </a:solidFill>
                  <a:latin typeface="Aileron Bold"/>
                </a:rPr>
                <a:t>A</a:t>
              </a:r>
            </a:p>
          </p:txBody>
        </p:sp>
      </p:grpSp>
      <p:grpSp>
        <p:nvGrpSpPr>
          <p:cNvPr id="19" name="Group 19"/>
          <p:cNvGrpSpPr/>
          <p:nvPr/>
        </p:nvGrpSpPr>
        <p:grpSpPr>
          <a:xfrm>
            <a:off x="1693167" y="7958985"/>
            <a:ext cx="463644" cy="46364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21" name="TextBox 21"/>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FAFFF4"/>
                  </a:solidFill>
                  <a:latin typeface="Aileron Bold"/>
                </a:rPr>
                <a:t>B</a:t>
              </a:r>
            </a:p>
          </p:txBody>
        </p:sp>
      </p:grpSp>
      <p:sp>
        <p:nvSpPr>
          <p:cNvPr id="22" name="Freeform 22"/>
          <p:cNvSpPr/>
          <p:nvPr/>
        </p:nvSpPr>
        <p:spPr>
          <a:xfrm>
            <a:off x="14835728" y="6324413"/>
            <a:ext cx="1098162" cy="1098162"/>
          </a:xfrm>
          <a:custGeom>
            <a:avLst/>
            <a:gdLst/>
            <a:ahLst/>
            <a:cxnLst/>
            <a:rect l="l" t="t" r="r" b="b"/>
            <a:pathLst>
              <a:path w="1098162" h="1098162">
                <a:moveTo>
                  <a:pt x="0" y="0"/>
                </a:moveTo>
                <a:lnTo>
                  <a:pt x="1098162" y="0"/>
                </a:lnTo>
                <a:lnTo>
                  <a:pt x="1098162" y="1098162"/>
                </a:lnTo>
                <a:lnTo>
                  <a:pt x="0" y="1098162"/>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3" name="AutoShape 23"/>
          <p:cNvSpPr/>
          <p:nvPr/>
        </p:nvSpPr>
        <p:spPr>
          <a:xfrm>
            <a:off x="13946878" y="5816579"/>
            <a:ext cx="2300911" cy="0"/>
          </a:xfrm>
          <a:prstGeom prst="line">
            <a:avLst/>
          </a:prstGeom>
          <a:ln w="38100" cap="flat">
            <a:solidFill>
              <a:srgbClr val="000000"/>
            </a:solidFill>
            <a:prstDash val="solid"/>
            <a:headEnd type="oval" w="lg" len="lg"/>
            <a:tailEnd type="none" w="sm" len="sm"/>
          </a:ln>
        </p:spPr>
        <p:txBody>
          <a:bodyPr/>
          <a:lstStyle/>
          <a:p>
            <a:endParaRPr lang="en-IN"/>
          </a:p>
        </p:txBody>
      </p:sp>
      <p:grpSp>
        <p:nvGrpSpPr>
          <p:cNvPr id="24" name="Group 24"/>
          <p:cNvGrpSpPr/>
          <p:nvPr/>
        </p:nvGrpSpPr>
        <p:grpSpPr>
          <a:xfrm>
            <a:off x="13873416" y="5584757"/>
            <a:ext cx="463644" cy="46364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26" name="TextBox 26"/>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FAFFF4"/>
                  </a:solidFill>
                  <a:latin typeface="Aileron"/>
                </a:rPr>
                <a:t>B</a:t>
              </a:r>
            </a:p>
          </p:txBody>
        </p:sp>
      </p:grpSp>
      <p:sp>
        <p:nvSpPr>
          <p:cNvPr id="27" name="AutoShape 27"/>
          <p:cNvSpPr/>
          <p:nvPr/>
        </p:nvSpPr>
        <p:spPr>
          <a:xfrm>
            <a:off x="13770710" y="7151924"/>
            <a:ext cx="1150455" cy="0"/>
          </a:xfrm>
          <a:prstGeom prst="line">
            <a:avLst/>
          </a:prstGeom>
          <a:ln w="38100" cap="flat">
            <a:solidFill>
              <a:srgbClr val="000000"/>
            </a:solidFill>
            <a:prstDash val="solid"/>
            <a:headEnd type="arrow" w="med" len="sm"/>
            <a:tailEnd type="none" w="sm" len="sm"/>
          </a:ln>
        </p:spPr>
        <p:txBody>
          <a:bodyPr/>
          <a:lstStyle/>
          <a:p>
            <a:endParaRPr lang="en-IN"/>
          </a:p>
        </p:txBody>
      </p:sp>
      <p:grpSp>
        <p:nvGrpSpPr>
          <p:cNvPr id="28" name="Group 28"/>
          <p:cNvGrpSpPr/>
          <p:nvPr/>
        </p:nvGrpSpPr>
        <p:grpSpPr>
          <a:xfrm>
            <a:off x="13538888" y="6901052"/>
            <a:ext cx="463644" cy="46364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IN"/>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FAFFF4"/>
                  </a:solidFill>
                  <a:latin typeface="Aileron Bold"/>
                </a:rPr>
                <a:t>A</a:t>
              </a:r>
            </a:p>
          </p:txBody>
        </p:sp>
      </p:grpSp>
      <p:sp>
        <p:nvSpPr>
          <p:cNvPr id="31" name="Freeform 31"/>
          <p:cNvSpPr/>
          <p:nvPr/>
        </p:nvSpPr>
        <p:spPr>
          <a:xfrm flipH="1">
            <a:off x="15933890" y="6324413"/>
            <a:ext cx="1098162" cy="1098162"/>
          </a:xfrm>
          <a:custGeom>
            <a:avLst/>
            <a:gdLst/>
            <a:ahLst/>
            <a:cxnLst/>
            <a:rect l="l" t="t" r="r" b="b"/>
            <a:pathLst>
              <a:path w="1098162" h="1098162">
                <a:moveTo>
                  <a:pt x="1098162" y="0"/>
                </a:moveTo>
                <a:lnTo>
                  <a:pt x="0" y="0"/>
                </a:lnTo>
                <a:lnTo>
                  <a:pt x="0" y="1098162"/>
                </a:lnTo>
                <a:lnTo>
                  <a:pt x="1098162" y="1098162"/>
                </a:lnTo>
                <a:lnTo>
                  <a:pt x="1098162" y="0"/>
                </a:lnTo>
                <a:close/>
              </a:path>
            </a:pathLst>
          </a:custGeom>
          <a:blipFill>
            <a:blip r:embed="rId5">
              <a:alphaModFix amt="55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2" name="AutoShape 32"/>
          <p:cNvSpPr/>
          <p:nvPr/>
        </p:nvSpPr>
        <p:spPr>
          <a:xfrm flipV="1">
            <a:off x="16228739" y="5797529"/>
            <a:ext cx="0" cy="998054"/>
          </a:xfrm>
          <a:prstGeom prst="line">
            <a:avLst/>
          </a:prstGeom>
          <a:ln w="38100" cap="flat">
            <a:solidFill>
              <a:srgbClr val="000000"/>
            </a:solidFill>
            <a:prstDash val="solid"/>
            <a:headEnd type="none" w="sm" len="sm"/>
            <a:tailEnd type="none" w="sm" len="sm"/>
          </a:ln>
        </p:spPr>
        <p:txBody>
          <a:bodyPr/>
          <a:lstStyle/>
          <a:p>
            <a:endParaRPr lang="en-IN"/>
          </a:p>
        </p:txBody>
      </p:sp>
      <p:sp>
        <p:nvSpPr>
          <p:cNvPr id="33" name="TextBox 33"/>
          <p:cNvSpPr txBox="1"/>
          <p:nvPr/>
        </p:nvSpPr>
        <p:spPr>
          <a:xfrm>
            <a:off x="1159967" y="759804"/>
            <a:ext cx="12610743" cy="2125723"/>
          </a:xfrm>
          <a:prstGeom prst="rect">
            <a:avLst/>
          </a:prstGeom>
        </p:spPr>
        <p:txBody>
          <a:bodyPr lIns="0" tIns="0" rIns="0" bIns="0" rtlCol="0" anchor="t">
            <a:spAutoFit/>
          </a:bodyPr>
          <a:lstStyle/>
          <a:p>
            <a:pPr algn="ctr">
              <a:lnSpc>
                <a:spcPts val="16613"/>
              </a:lnSpc>
            </a:pPr>
            <a:r>
              <a:rPr lang="en-US" sz="14199" spc="283">
                <a:solidFill>
                  <a:srgbClr val="00B796"/>
                </a:solidFill>
                <a:latin typeface="Knewave"/>
              </a:rPr>
              <a:t>GAME MODES</a:t>
            </a:r>
          </a:p>
        </p:txBody>
      </p:sp>
      <p:sp>
        <p:nvSpPr>
          <p:cNvPr id="34" name="TextBox 34"/>
          <p:cNvSpPr txBox="1"/>
          <p:nvPr/>
        </p:nvSpPr>
        <p:spPr>
          <a:xfrm>
            <a:off x="2267781" y="3347616"/>
            <a:ext cx="8932829" cy="1443990"/>
          </a:xfrm>
          <a:prstGeom prst="rect">
            <a:avLst/>
          </a:prstGeom>
        </p:spPr>
        <p:txBody>
          <a:bodyPr lIns="0" tIns="0" rIns="0" bIns="0" rtlCol="0" anchor="t">
            <a:spAutoFit/>
          </a:bodyPr>
          <a:lstStyle/>
          <a:p>
            <a:pPr algn="just">
              <a:lnSpc>
                <a:spcPts val="3959"/>
              </a:lnSpc>
            </a:pPr>
            <a:r>
              <a:rPr lang="en-US" sz="2400" spc="-4">
                <a:solidFill>
                  <a:srgbClr val="373535"/>
                </a:solidFill>
                <a:latin typeface="Open Sans"/>
              </a:rPr>
              <a:t>The device features </a:t>
            </a:r>
            <a:r>
              <a:rPr lang="en-US" sz="2400" spc="-4">
                <a:solidFill>
                  <a:srgbClr val="373535"/>
                </a:solidFill>
                <a:latin typeface="Open Sans Bold"/>
              </a:rPr>
              <a:t>two distinct game modes</a:t>
            </a:r>
            <a:r>
              <a:rPr lang="en-US" sz="2400" spc="-4">
                <a:solidFill>
                  <a:srgbClr val="373535"/>
                </a:solidFill>
                <a:latin typeface="Open Sans"/>
              </a:rPr>
              <a:t> each of which further enhance the child’s musical understanding.</a:t>
            </a:r>
          </a:p>
          <a:p>
            <a:pPr algn="just">
              <a:lnSpc>
                <a:spcPts val="3959"/>
              </a:lnSpc>
            </a:pPr>
            <a:r>
              <a:rPr lang="en-US" sz="2400" spc="-4">
                <a:solidFill>
                  <a:srgbClr val="373535"/>
                </a:solidFill>
                <a:latin typeface="Open Sans"/>
              </a:rPr>
              <a:t>Rotate the potentiometer knob to toggle between game modes </a:t>
            </a:r>
          </a:p>
        </p:txBody>
      </p:sp>
      <p:sp>
        <p:nvSpPr>
          <p:cNvPr id="35" name="TextBox 35"/>
          <p:cNvSpPr txBox="1"/>
          <p:nvPr/>
        </p:nvSpPr>
        <p:spPr>
          <a:xfrm>
            <a:off x="2331505" y="8350280"/>
            <a:ext cx="9974795" cy="948690"/>
          </a:xfrm>
          <a:prstGeom prst="rect">
            <a:avLst/>
          </a:prstGeom>
        </p:spPr>
        <p:txBody>
          <a:bodyPr lIns="0" tIns="0" rIns="0" bIns="0" rtlCol="0" anchor="t">
            <a:spAutoFit/>
          </a:bodyPr>
          <a:lstStyle/>
          <a:p>
            <a:pPr algn="just">
              <a:lnSpc>
                <a:spcPts val="3959"/>
              </a:lnSpc>
            </a:pPr>
            <a:r>
              <a:rPr lang="en-US" sz="2400" spc="-4">
                <a:solidFill>
                  <a:srgbClr val="373535"/>
                </a:solidFill>
                <a:latin typeface="Open Sans"/>
              </a:rPr>
              <a:t>Kids can use the freestyle mode to place noteboxes in their preferred order to create a myriad symphonies on the Spinmaster 3D</a:t>
            </a:r>
          </a:p>
        </p:txBody>
      </p:sp>
      <p:sp>
        <p:nvSpPr>
          <p:cNvPr id="36" name="TextBox 36"/>
          <p:cNvSpPr txBox="1"/>
          <p:nvPr/>
        </p:nvSpPr>
        <p:spPr>
          <a:xfrm>
            <a:off x="2331505" y="6379082"/>
            <a:ext cx="8869105" cy="948690"/>
          </a:xfrm>
          <a:prstGeom prst="rect">
            <a:avLst/>
          </a:prstGeom>
        </p:spPr>
        <p:txBody>
          <a:bodyPr lIns="0" tIns="0" rIns="0" bIns="0" rtlCol="0" anchor="t">
            <a:spAutoFit/>
          </a:bodyPr>
          <a:lstStyle/>
          <a:p>
            <a:pPr algn="just">
              <a:lnSpc>
                <a:spcPts val="3959"/>
              </a:lnSpc>
            </a:pPr>
            <a:r>
              <a:rPr lang="en-US" sz="2400" spc="-4">
                <a:solidFill>
                  <a:srgbClr val="373535"/>
                </a:solidFill>
                <a:latin typeface="Open Sans"/>
              </a:rPr>
              <a:t>Children can Toggle between preloaded songs to hear popular childrens songs and attempt to rebuild it b matching notes</a:t>
            </a:r>
          </a:p>
        </p:txBody>
      </p:sp>
      <p:sp>
        <p:nvSpPr>
          <p:cNvPr id="37" name="TextBox 37"/>
          <p:cNvSpPr txBox="1"/>
          <p:nvPr/>
        </p:nvSpPr>
        <p:spPr>
          <a:xfrm>
            <a:off x="2331505" y="7879745"/>
            <a:ext cx="6812495" cy="453390"/>
          </a:xfrm>
          <a:prstGeom prst="rect">
            <a:avLst/>
          </a:prstGeom>
        </p:spPr>
        <p:txBody>
          <a:bodyPr lIns="0" tIns="0" rIns="0" bIns="0" rtlCol="0" anchor="t">
            <a:spAutoFit/>
          </a:bodyPr>
          <a:lstStyle/>
          <a:p>
            <a:pPr algn="just">
              <a:lnSpc>
                <a:spcPts val="3959"/>
              </a:lnSpc>
            </a:pPr>
            <a:r>
              <a:rPr lang="en-US" sz="2400" spc="-4">
                <a:solidFill>
                  <a:srgbClr val="373535"/>
                </a:solidFill>
                <a:latin typeface="Open Sans Bold"/>
              </a:rPr>
              <a:t>Freestyle Mode</a:t>
            </a:r>
          </a:p>
        </p:txBody>
      </p:sp>
      <p:sp>
        <p:nvSpPr>
          <p:cNvPr id="38" name="TextBox 38"/>
          <p:cNvSpPr txBox="1"/>
          <p:nvPr/>
        </p:nvSpPr>
        <p:spPr>
          <a:xfrm>
            <a:off x="2331505" y="5906031"/>
            <a:ext cx="6812495" cy="453390"/>
          </a:xfrm>
          <a:prstGeom prst="rect">
            <a:avLst/>
          </a:prstGeom>
        </p:spPr>
        <p:txBody>
          <a:bodyPr lIns="0" tIns="0" rIns="0" bIns="0" rtlCol="0" anchor="t">
            <a:spAutoFit/>
          </a:bodyPr>
          <a:lstStyle/>
          <a:p>
            <a:pPr algn="just">
              <a:lnSpc>
                <a:spcPts val="3959"/>
              </a:lnSpc>
            </a:pPr>
            <a:r>
              <a:rPr lang="en-US" sz="2400" spc="-4">
                <a:solidFill>
                  <a:srgbClr val="373535"/>
                </a:solidFill>
                <a:latin typeface="Open Sans Bold"/>
              </a:rPr>
              <a:t>Tune Replication Mode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5E40"/>
        </a:solidFill>
        <a:effectLst/>
      </p:bgPr>
    </p:bg>
    <p:spTree>
      <p:nvGrpSpPr>
        <p:cNvPr id="1" name=""/>
        <p:cNvGrpSpPr/>
        <p:nvPr/>
      </p:nvGrpSpPr>
      <p:grpSpPr>
        <a:xfrm>
          <a:off x="0" y="0"/>
          <a:ext cx="0" cy="0"/>
          <a:chOff x="0" y="0"/>
          <a:chExt cx="0" cy="0"/>
        </a:xfrm>
      </p:grpSpPr>
      <p:grpSp>
        <p:nvGrpSpPr>
          <p:cNvPr id="2" name="Group 2"/>
          <p:cNvGrpSpPr/>
          <p:nvPr/>
        </p:nvGrpSpPr>
        <p:grpSpPr>
          <a:xfrm>
            <a:off x="843259" y="2682854"/>
            <a:ext cx="12008488" cy="463644"/>
            <a:chOff x="0" y="0"/>
            <a:chExt cx="16011317" cy="618192"/>
          </a:xfrm>
        </p:grpSpPr>
        <p:sp>
          <p:nvSpPr>
            <p:cNvPr id="3" name="TextBox 3"/>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Insert Blocks: Place blocks of varying heights onto the spinning disc.</a:t>
              </a:r>
            </a:p>
          </p:txBody>
        </p:sp>
        <p:grpSp>
          <p:nvGrpSpPr>
            <p:cNvPr id="4" name="Group 4"/>
            <p:cNvGrpSpPr/>
            <p:nvPr/>
          </p:nvGrpSpPr>
          <p:grpSpPr>
            <a:xfrm>
              <a:off x="0" y="0"/>
              <a:ext cx="618192" cy="61819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6" name="TextBox 6"/>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1</a:t>
                </a:r>
              </a:p>
            </p:txBody>
          </p:sp>
        </p:grpSp>
      </p:grpSp>
      <p:grpSp>
        <p:nvGrpSpPr>
          <p:cNvPr id="7" name="Group 7"/>
          <p:cNvGrpSpPr/>
          <p:nvPr/>
        </p:nvGrpSpPr>
        <p:grpSpPr>
          <a:xfrm>
            <a:off x="843259" y="3575199"/>
            <a:ext cx="12008488" cy="463644"/>
            <a:chOff x="0" y="0"/>
            <a:chExt cx="16011317" cy="618192"/>
          </a:xfrm>
        </p:grpSpPr>
        <p:grpSp>
          <p:nvGrpSpPr>
            <p:cNvPr id="8" name="Group 8"/>
            <p:cNvGrpSpPr/>
            <p:nvPr/>
          </p:nvGrpSpPr>
          <p:grpSpPr>
            <a:xfrm>
              <a:off x="0" y="0"/>
              <a:ext cx="618192" cy="61819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0" name="TextBox 10"/>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2</a:t>
                </a:r>
              </a:p>
            </p:txBody>
          </p:sp>
        </p:grpSp>
        <p:sp>
          <p:nvSpPr>
            <p:cNvPr id="11" name="TextBox 11"/>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Rotate Disc: The disc spins, moving one block at a time.</a:t>
              </a:r>
            </a:p>
          </p:txBody>
        </p:sp>
      </p:grpSp>
      <p:grpSp>
        <p:nvGrpSpPr>
          <p:cNvPr id="12" name="Group 12"/>
          <p:cNvGrpSpPr/>
          <p:nvPr/>
        </p:nvGrpSpPr>
        <p:grpSpPr>
          <a:xfrm>
            <a:off x="843259" y="4467544"/>
            <a:ext cx="12008488" cy="463644"/>
            <a:chOff x="0" y="0"/>
            <a:chExt cx="16011317" cy="618192"/>
          </a:xfrm>
        </p:grpSpPr>
        <p:grpSp>
          <p:nvGrpSpPr>
            <p:cNvPr id="13" name="Group 13"/>
            <p:cNvGrpSpPr/>
            <p:nvPr/>
          </p:nvGrpSpPr>
          <p:grpSpPr>
            <a:xfrm>
              <a:off x="0" y="0"/>
              <a:ext cx="618192" cy="61819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5" name="TextBox 15"/>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3</a:t>
                </a:r>
              </a:p>
            </p:txBody>
          </p:sp>
        </p:grpSp>
        <p:sp>
          <p:nvSpPr>
            <p:cNvPr id="16" name="TextBox 16"/>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IR Sensor Detects: An IR sensor at the bottom detects the height of each passing block.</a:t>
              </a:r>
            </a:p>
          </p:txBody>
        </p:sp>
      </p:grpSp>
      <p:grpSp>
        <p:nvGrpSpPr>
          <p:cNvPr id="17" name="Group 17"/>
          <p:cNvGrpSpPr/>
          <p:nvPr/>
        </p:nvGrpSpPr>
        <p:grpSpPr>
          <a:xfrm>
            <a:off x="843259" y="6252233"/>
            <a:ext cx="12008488" cy="463644"/>
            <a:chOff x="0" y="0"/>
            <a:chExt cx="16011317" cy="618192"/>
          </a:xfrm>
        </p:grpSpPr>
        <p:grpSp>
          <p:nvGrpSpPr>
            <p:cNvPr id="18" name="Group 18"/>
            <p:cNvGrpSpPr/>
            <p:nvPr/>
          </p:nvGrpSpPr>
          <p:grpSpPr>
            <a:xfrm>
              <a:off x="0" y="0"/>
              <a:ext cx="618192" cy="6181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0" name="TextBox 20"/>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5</a:t>
                </a:r>
              </a:p>
            </p:txBody>
          </p:sp>
        </p:grpSp>
        <p:sp>
          <p:nvSpPr>
            <p:cNvPr id="21" name="TextBox 21"/>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Arduino Processes: Data goes to an Arduino microcontroller for processing.</a:t>
              </a:r>
            </a:p>
          </p:txBody>
        </p:sp>
      </p:grpSp>
      <p:grpSp>
        <p:nvGrpSpPr>
          <p:cNvPr id="22" name="Group 22"/>
          <p:cNvGrpSpPr/>
          <p:nvPr/>
        </p:nvGrpSpPr>
        <p:grpSpPr>
          <a:xfrm>
            <a:off x="843259" y="7144578"/>
            <a:ext cx="12008488" cy="463644"/>
            <a:chOff x="0" y="0"/>
            <a:chExt cx="16011317" cy="618192"/>
          </a:xfrm>
        </p:grpSpPr>
        <p:grpSp>
          <p:nvGrpSpPr>
            <p:cNvPr id="23" name="Group 23"/>
            <p:cNvGrpSpPr/>
            <p:nvPr/>
          </p:nvGrpSpPr>
          <p:grpSpPr>
            <a:xfrm>
              <a:off x="0" y="0"/>
              <a:ext cx="618192" cy="61819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25" name="TextBox 25"/>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6</a:t>
                </a:r>
              </a:p>
            </p:txBody>
          </p:sp>
        </p:grpSp>
        <p:sp>
          <p:nvSpPr>
            <p:cNvPr id="26" name="TextBox 26"/>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Audio Output: A speaker plays the corresponding musical note.</a:t>
              </a:r>
            </a:p>
          </p:txBody>
        </p:sp>
      </p:grpSp>
      <p:grpSp>
        <p:nvGrpSpPr>
          <p:cNvPr id="27" name="Group 27"/>
          <p:cNvGrpSpPr/>
          <p:nvPr/>
        </p:nvGrpSpPr>
        <p:grpSpPr>
          <a:xfrm>
            <a:off x="843259" y="8036923"/>
            <a:ext cx="12008488" cy="463644"/>
            <a:chOff x="0" y="0"/>
            <a:chExt cx="16011317" cy="618192"/>
          </a:xfrm>
        </p:grpSpPr>
        <p:grpSp>
          <p:nvGrpSpPr>
            <p:cNvPr id="28" name="Group 28"/>
            <p:cNvGrpSpPr/>
            <p:nvPr/>
          </p:nvGrpSpPr>
          <p:grpSpPr>
            <a:xfrm>
              <a:off x="0" y="0"/>
              <a:ext cx="618192" cy="61819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7</a:t>
                </a:r>
              </a:p>
            </p:txBody>
          </p:sp>
        </p:grpSp>
        <p:sp>
          <p:nvSpPr>
            <p:cNvPr id="31" name="TextBox 31"/>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RGB Lights Change: Lights change color based on the note, providing visual feedback.</a:t>
              </a:r>
            </a:p>
          </p:txBody>
        </p:sp>
      </p:grpSp>
      <p:grpSp>
        <p:nvGrpSpPr>
          <p:cNvPr id="32" name="Group 32"/>
          <p:cNvGrpSpPr/>
          <p:nvPr/>
        </p:nvGrpSpPr>
        <p:grpSpPr>
          <a:xfrm>
            <a:off x="843259" y="8929267"/>
            <a:ext cx="12008488" cy="774182"/>
            <a:chOff x="0" y="0"/>
            <a:chExt cx="16011317" cy="1032243"/>
          </a:xfrm>
        </p:grpSpPr>
        <p:grpSp>
          <p:nvGrpSpPr>
            <p:cNvPr id="33" name="Group 33"/>
            <p:cNvGrpSpPr/>
            <p:nvPr/>
          </p:nvGrpSpPr>
          <p:grpSpPr>
            <a:xfrm>
              <a:off x="0" y="0"/>
              <a:ext cx="618192" cy="61819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35" name="TextBox 35"/>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8</a:t>
                </a:r>
              </a:p>
            </p:txBody>
          </p:sp>
        </p:grpSp>
        <p:sp>
          <p:nvSpPr>
            <p:cNvPr id="36" name="TextBox 36"/>
            <p:cNvSpPr txBox="1"/>
            <p:nvPr/>
          </p:nvSpPr>
          <p:spPr>
            <a:xfrm>
              <a:off x="1036396" y="-104775"/>
              <a:ext cx="14974922" cy="1137018"/>
            </a:xfrm>
            <a:prstGeom prst="rect">
              <a:avLst/>
            </a:prstGeom>
          </p:spPr>
          <p:txBody>
            <a:bodyPr lIns="0" tIns="0" rIns="0" bIns="0" rtlCol="0" anchor="t">
              <a:spAutoFit/>
            </a:bodyPr>
            <a:lstStyle/>
            <a:p>
              <a:pPr>
                <a:lnSpc>
                  <a:spcPts val="3665"/>
                </a:lnSpc>
              </a:pPr>
              <a:r>
                <a:rPr lang="en-US" sz="2070">
                  <a:solidFill>
                    <a:srgbClr val="FFFDEB"/>
                  </a:solidFill>
                  <a:latin typeface="Open Sans"/>
                </a:rPr>
                <a:t>Experiment and Learn: Kids can experiment, create melodies, and learn about notes and scales by playing with block placement.</a:t>
              </a:r>
            </a:p>
          </p:txBody>
        </p:sp>
      </p:grpSp>
      <p:grpSp>
        <p:nvGrpSpPr>
          <p:cNvPr id="37" name="Group 37"/>
          <p:cNvGrpSpPr/>
          <p:nvPr/>
        </p:nvGrpSpPr>
        <p:grpSpPr>
          <a:xfrm>
            <a:off x="1010915" y="3296683"/>
            <a:ext cx="128331" cy="12833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39" name="TextBox 39"/>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40" name="Group 40"/>
          <p:cNvGrpSpPr/>
          <p:nvPr/>
        </p:nvGrpSpPr>
        <p:grpSpPr>
          <a:xfrm>
            <a:off x="843259" y="5359888"/>
            <a:ext cx="12008488" cy="463644"/>
            <a:chOff x="0" y="0"/>
            <a:chExt cx="16011317" cy="618192"/>
          </a:xfrm>
        </p:grpSpPr>
        <p:grpSp>
          <p:nvGrpSpPr>
            <p:cNvPr id="41" name="Group 41"/>
            <p:cNvGrpSpPr/>
            <p:nvPr/>
          </p:nvGrpSpPr>
          <p:grpSpPr>
            <a:xfrm>
              <a:off x="0" y="0"/>
              <a:ext cx="618192" cy="61819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43" name="TextBox 43"/>
              <p:cNvSpPr txBox="1"/>
              <p:nvPr/>
            </p:nvSpPr>
            <p:spPr>
              <a:xfrm>
                <a:off x="76200" y="28575"/>
                <a:ext cx="660400" cy="708025"/>
              </a:xfrm>
              <a:prstGeom prst="rect">
                <a:avLst/>
              </a:prstGeom>
            </p:spPr>
            <p:txBody>
              <a:bodyPr lIns="0" tIns="0" rIns="0" bIns="0" rtlCol="0" anchor="ctr"/>
              <a:lstStyle/>
              <a:p>
                <a:pPr algn="ctr">
                  <a:lnSpc>
                    <a:spcPts val="2800"/>
                  </a:lnSpc>
                </a:pPr>
                <a:r>
                  <a:rPr lang="en-US" sz="2000">
                    <a:solidFill>
                      <a:srgbClr val="000000"/>
                    </a:solidFill>
                    <a:latin typeface="Aileron Bold"/>
                  </a:rPr>
                  <a:t>4</a:t>
                </a:r>
              </a:p>
            </p:txBody>
          </p:sp>
        </p:grpSp>
        <p:sp>
          <p:nvSpPr>
            <p:cNvPr id="44" name="TextBox 44"/>
            <p:cNvSpPr txBox="1"/>
            <p:nvPr/>
          </p:nvSpPr>
          <p:spPr>
            <a:xfrm>
              <a:off x="1036396" y="-3772"/>
              <a:ext cx="14974922" cy="520960"/>
            </a:xfrm>
            <a:prstGeom prst="rect">
              <a:avLst/>
            </a:prstGeom>
          </p:spPr>
          <p:txBody>
            <a:bodyPr lIns="0" tIns="0" rIns="0" bIns="0" rtlCol="0" anchor="t">
              <a:spAutoFit/>
            </a:bodyPr>
            <a:lstStyle/>
            <a:p>
              <a:pPr>
                <a:lnSpc>
                  <a:spcPts val="3665"/>
                </a:lnSpc>
              </a:pPr>
              <a:r>
                <a:rPr lang="en-US" sz="2070">
                  <a:solidFill>
                    <a:srgbClr val="FFFDEB"/>
                  </a:solidFill>
                  <a:latin typeface="Open Sans"/>
                </a:rPr>
                <a:t>Note Assignment: The microcontroller assigns a musical note based on block height.</a:t>
              </a:r>
            </a:p>
          </p:txBody>
        </p:sp>
      </p:grpSp>
      <p:grpSp>
        <p:nvGrpSpPr>
          <p:cNvPr id="45" name="Group 45"/>
          <p:cNvGrpSpPr/>
          <p:nvPr/>
        </p:nvGrpSpPr>
        <p:grpSpPr>
          <a:xfrm>
            <a:off x="1010915" y="4189028"/>
            <a:ext cx="128331" cy="12833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47" name="TextBox 47"/>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48" name="Group 48"/>
          <p:cNvGrpSpPr/>
          <p:nvPr/>
        </p:nvGrpSpPr>
        <p:grpSpPr>
          <a:xfrm>
            <a:off x="1010915" y="5081372"/>
            <a:ext cx="128331" cy="128331"/>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0" name="TextBox 50"/>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51" name="Group 51"/>
          <p:cNvGrpSpPr/>
          <p:nvPr/>
        </p:nvGrpSpPr>
        <p:grpSpPr>
          <a:xfrm>
            <a:off x="1010915" y="6866062"/>
            <a:ext cx="128331" cy="12833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3" name="TextBox 53"/>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54" name="Group 54"/>
          <p:cNvGrpSpPr/>
          <p:nvPr/>
        </p:nvGrpSpPr>
        <p:grpSpPr>
          <a:xfrm>
            <a:off x="1010915" y="5973717"/>
            <a:ext cx="128331" cy="128331"/>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6" name="TextBox 56"/>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57" name="Group 57"/>
          <p:cNvGrpSpPr/>
          <p:nvPr/>
        </p:nvGrpSpPr>
        <p:grpSpPr>
          <a:xfrm>
            <a:off x="1010915" y="7758407"/>
            <a:ext cx="128331" cy="128331"/>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9" name="TextBox 59"/>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60" name="Group 60"/>
          <p:cNvGrpSpPr/>
          <p:nvPr/>
        </p:nvGrpSpPr>
        <p:grpSpPr>
          <a:xfrm>
            <a:off x="1010915" y="8650752"/>
            <a:ext cx="128331" cy="128331"/>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62" name="TextBox 62"/>
            <p:cNvSpPr txBox="1"/>
            <p:nvPr/>
          </p:nvSpPr>
          <p:spPr>
            <a:xfrm>
              <a:off x="76200" y="-38100"/>
              <a:ext cx="660400" cy="774700"/>
            </a:xfrm>
            <a:prstGeom prst="rect">
              <a:avLst/>
            </a:prstGeom>
          </p:spPr>
          <p:txBody>
            <a:bodyPr lIns="50800" tIns="50800" rIns="50800" bIns="50800" rtlCol="0" anchor="ctr"/>
            <a:lstStyle/>
            <a:p>
              <a:pPr marL="431979" lvl="1" indent="-215989" algn="ctr">
                <a:lnSpc>
                  <a:spcPts val="3541"/>
                </a:lnSpc>
                <a:buFont typeface="Arial"/>
                <a:buChar char="•"/>
              </a:pPr>
              <a:endParaRPr/>
            </a:p>
          </p:txBody>
        </p:sp>
      </p:grpSp>
      <p:grpSp>
        <p:nvGrpSpPr>
          <p:cNvPr id="63" name="Group 63"/>
          <p:cNvGrpSpPr/>
          <p:nvPr/>
        </p:nvGrpSpPr>
        <p:grpSpPr>
          <a:xfrm>
            <a:off x="15994946" y="0"/>
            <a:ext cx="2293054" cy="10287000"/>
            <a:chOff x="0" y="0"/>
            <a:chExt cx="603932" cy="2709333"/>
          </a:xfrm>
        </p:grpSpPr>
        <p:sp>
          <p:nvSpPr>
            <p:cNvPr id="64" name="Freeform 64"/>
            <p:cNvSpPr/>
            <p:nvPr/>
          </p:nvSpPr>
          <p:spPr>
            <a:xfrm>
              <a:off x="0" y="0"/>
              <a:ext cx="603932" cy="2709333"/>
            </a:xfrm>
            <a:custGeom>
              <a:avLst/>
              <a:gdLst/>
              <a:ahLst/>
              <a:cxnLst/>
              <a:rect l="l" t="t" r="r" b="b"/>
              <a:pathLst>
                <a:path w="603932" h="2709333">
                  <a:moveTo>
                    <a:pt x="0" y="0"/>
                  </a:moveTo>
                  <a:lnTo>
                    <a:pt x="603932" y="0"/>
                  </a:lnTo>
                  <a:lnTo>
                    <a:pt x="603932" y="2709333"/>
                  </a:lnTo>
                  <a:lnTo>
                    <a:pt x="0" y="2709333"/>
                  </a:lnTo>
                  <a:close/>
                </a:path>
              </a:pathLst>
            </a:custGeom>
            <a:solidFill>
              <a:srgbClr val="F8D64F"/>
            </a:solidFill>
          </p:spPr>
          <p:txBody>
            <a:bodyPr/>
            <a:lstStyle/>
            <a:p>
              <a:endParaRPr lang="en-IN"/>
            </a:p>
          </p:txBody>
        </p:sp>
        <p:sp>
          <p:nvSpPr>
            <p:cNvPr id="65" name="TextBox 65"/>
            <p:cNvSpPr txBox="1"/>
            <p:nvPr/>
          </p:nvSpPr>
          <p:spPr>
            <a:xfrm>
              <a:off x="0" y="-114300"/>
              <a:ext cx="603932" cy="2823633"/>
            </a:xfrm>
            <a:prstGeom prst="rect">
              <a:avLst/>
            </a:prstGeom>
          </p:spPr>
          <p:txBody>
            <a:bodyPr lIns="50800" tIns="50800" rIns="50800" bIns="50800" rtlCol="0" anchor="ctr"/>
            <a:lstStyle/>
            <a:p>
              <a:pPr algn="ctr">
                <a:lnSpc>
                  <a:spcPts val="3541"/>
                </a:lnSpc>
              </a:pPr>
              <a:endParaRPr/>
            </a:p>
          </p:txBody>
        </p:sp>
      </p:grpSp>
      <p:sp>
        <p:nvSpPr>
          <p:cNvPr id="66" name="TextBox 66"/>
          <p:cNvSpPr txBox="1"/>
          <p:nvPr/>
        </p:nvSpPr>
        <p:spPr>
          <a:xfrm rot="-14177">
            <a:off x="845264" y="674701"/>
            <a:ext cx="15147677" cy="860713"/>
          </a:xfrm>
          <a:prstGeom prst="rect">
            <a:avLst/>
          </a:prstGeom>
        </p:spPr>
        <p:txBody>
          <a:bodyPr lIns="0" tIns="0" rIns="0" bIns="0" rtlCol="0" anchor="t">
            <a:spAutoFit/>
          </a:bodyPr>
          <a:lstStyle/>
          <a:p>
            <a:pPr>
              <a:lnSpc>
                <a:spcPts val="6469"/>
              </a:lnSpc>
            </a:pPr>
            <a:r>
              <a:rPr lang="en-US" sz="6601" spc="132">
                <a:solidFill>
                  <a:srgbClr val="FFFDEB"/>
                </a:solidFill>
                <a:latin typeface="Knewave"/>
              </a:rPr>
              <a:t>“TUNE REPLICATION MODE”: TUTORIAL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3301</Words>
  <Application>Microsoft Macintosh PowerPoint</Application>
  <PresentationFormat>Custom</PresentationFormat>
  <Paragraphs>313</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Open Sans Bold</vt:lpstr>
      <vt:lpstr>Aileron Bold</vt:lpstr>
      <vt:lpstr>Open Sauce</vt:lpstr>
      <vt:lpstr>Aileron</vt:lpstr>
      <vt:lpstr>Arial</vt:lpstr>
      <vt:lpstr>League Spartan</vt:lpstr>
      <vt:lpstr>Knewave</vt:lpstr>
      <vt:lpstr>Open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SpinMaster</dc:title>
  <cp:lastModifiedBy>Rishabh Raj</cp:lastModifiedBy>
  <cp:revision>2</cp:revision>
  <dcterms:created xsi:type="dcterms:W3CDTF">2006-08-16T00:00:00Z</dcterms:created>
  <dcterms:modified xsi:type="dcterms:W3CDTF">2024-05-03T10:32:51Z</dcterms:modified>
  <dc:identifier>DAF-McsoLj4</dc:identifier>
</cp:coreProperties>
</file>